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obby Jones Soft" charset="1" panose="00000000000000000000"/>
      <p:regular r:id="rId21"/>
    </p:embeddedFont>
    <p:embeddedFont>
      <p:font typeface="Sniglet" charset="1" panose="04070505030100020000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17.png" Type="http://schemas.openxmlformats.org/officeDocument/2006/relationships/image"/><Relationship Id="rId21" Target="../media/image18.sv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64.png" Type="http://schemas.openxmlformats.org/officeDocument/2006/relationships/image"/><Relationship Id="rId19" Target="../media/image65.svg" Type="http://schemas.openxmlformats.org/officeDocument/2006/relationships/image"/><Relationship Id="rId2" Target="../media/image1.png" Type="http://schemas.openxmlformats.org/officeDocument/2006/relationships/image"/><Relationship Id="rId20" Target="../media/image45.png" Type="http://schemas.openxmlformats.org/officeDocument/2006/relationships/image"/><Relationship Id="rId21" Target="../media/image46.svg" Type="http://schemas.openxmlformats.org/officeDocument/2006/relationships/image"/><Relationship Id="rId22" Target="../media/image66.png" Type="http://schemas.openxmlformats.org/officeDocument/2006/relationships/image"/><Relationship Id="rId23" Target="../media/image67.sv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www.canva.com/design/DAGt0CNsRGk/eKorkz80ahxVvUp0wq628A/edit" TargetMode="External" Type="http://schemas.openxmlformats.org/officeDocument/2006/relationships/hyperlink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720381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735624" y="1556741"/>
            <a:ext cx="6816752" cy="278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10"/>
              </a:lnSpc>
            </a:pPr>
            <a:r>
              <a:rPr lang="en-US" sz="1801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Clean</a:t>
            </a:r>
          </a:p>
          <a:p>
            <a:pPr algn="ctr">
              <a:lnSpc>
                <a:spcPts val="1801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118956" y="4253791"/>
            <a:ext cx="5771810" cy="2692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10"/>
              </a:lnSpc>
            </a:pPr>
            <a:r>
              <a:rPr lang="en-US" sz="1801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WatAI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4760428" y="-1146414"/>
            <a:ext cx="6119337" cy="3393451"/>
          </a:xfrm>
          <a:custGeom>
            <a:avLst/>
            <a:gdLst/>
            <a:ahLst/>
            <a:cxnLst/>
            <a:rect r="r" b="b" t="t" l="l"/>
            <a:pathLst>
              <a:path h="3393451" w="6119337">
                <a:moveTo>
                  <a:pt x="6119338" y="0"/>
                </a:moveTo>
                <a:lnTo>
                  <a:pt x="0" y="0"/>
                </a:lnTo>
                <a:lnTo>
                  <a:pt x="0" y="3393451"/>
                </a:lnTo>
                <a:lnTo>
                  <a:pt x="6119338" y="3393451"/>
                </a:lnTo>
                <a:lnTo>
                  <a:pt x="61193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60428" y="2364751"/>
            <a:ext cx="1086378" cy="1619263"/>
          </a:xfrm>
          <a:custGeom>
            <a:avLst/>
            <a:gdLst/>
            <a:ahLst/>
            <a:cxnLst/>
            <a:rect r="r" b="b" t="t" l="l"/>
            <a:pathLst>
              <a:path h="1619263" w="1086378">
                <a:moveTo>
                  <a:pt x="0" y="0"/>
                </a:moveTo>
                <a:lnTo>
                  <a:pt x="1086379" y="0"/>
                </a:lnTo>
                <a:lnTo>
                  <a:pt x="1086379" y="1619263"/>
                </a:lnTo>
                <a:lnTo>
                  <a:pt x="0" y="1619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6061" y="2145682"/>
            <a:ext cx="1380328" cy="2057400"/>
          </a:xfrm>
          <a:custGeom>
            <a:avLst/>
            <a:gdLst/>
            <a:ahLst/>
            <a:cxnLst/>
            <a:rect r="r" b="b" t="t" l="l"/>
            <a:pathLst>
              <a:path h="2057400" w="1380328">
                <a:moveTo>
                  <a:pt x="0" y="0"/>
                </a:moveTo>
                <a:lnTo>
                  <a:pt x="1380329" y="0"/>
                </a:lnTo>
                <a:lnTo>
                  <a:pt x="138032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646061" y="7246329"/>
            <a:ext cx="1064360" cy="1586445"/>
          </a:xfrm>
          <a:custGeom>
            <a:avLst/>
            <a:gdLst/>
            <a:ahLst/>
            <a:cxnLst/>
            <a:rect r="r" b="b" t="t" l="l"/>
            <a:pathLst>
              <a:path h="1586445" w="1064360">
                <a:moveTo>
                  <a:pt x="1064361" y="0"/>
                </a:moveTo>
                <a:lnTo>
                  <a:pt x="0" y="0"/>
                </a:lnTo>
                <a:lnTo>
                  <a:pt x="0" y="1586445"/>
                </a:lnTo>
                <a:lnTo>
                  <a:pt x="1064361" y="1586445"/>
                </a:lnTo>
                <a:lnTo>
                  <a:pt x="106436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978975" y="783997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0" y="0"/>
                </a:moveTo>
                <a:lnTo>
                  <a:pt x="7315200" y="0"/>
                </a:lnTo>
                <a:lnTo>
                  <a:pt x="731520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72799" y="7031614"/>
            <a:ext cx="7464123" cy="162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35977"/>
                </a:solidFill>
                <a:latin typeface="Sniglet"/>
                <a:ea typeface="Sniglet"/>
                <a:cs typeface="Sniglet"/>
                <a:sym typeface="Sniglet"/>
              </a:rPr>
              <a:t>Predicting Water Contamination Risk in Rural Communities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6923" y="4098307"/>
            <a:ext cx="4376094" cy="18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2"/>
              </a:lnSpc>
            </a:pPr>
            <a:r>
              <a:rPr lang="en-US" sz="5415" i="true" b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Group 7</a:t>
            </a:r>
          </a:p>
          <a:p>
            <a:pPr algn="l">
              <a:lnSpc>
                <a:spcPts val="7582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484639" y="5167683"/>
            <a:ext cx="7055143" cy="3166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2"/>
              </a:lnSpc>
            </a:pPr>
            <a:r>
              <a:rPr lang="en-US" sz="360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Aluoch Phanela</a:t>
            </a:r>
          </a:p>
          <a:p>
            <a:pPr algn="ctr">
              <a:lnSpc>
                <a:spcPts val="5042"/>
              </a:lnSpc>
            </a:pPr>
            <a:r>
              <a:rPr lang="en-US" sz="360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Anthony Chege</a:t>
            </a:r>
          </a:p>
          <a:p>
            <a:pPr algn="ctr">
              <a:lnSpc>
                <a:spcPts val="5042"/>
              </a:lnSpc>
            </a:pPr>
            <a:r>
              <a:rPr lang="en-US" sz="360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Diana Mayalo</a:t>
            </a:r>
          </a:p>
          <a:p>
            <a:pPr algn="ctr">
              <a:lnSpc>
                <a:spcPts val="5042"/>
              </a:lnSpc>
            </a:pPr>
            <a:r>
              <a:rPr lang="en-US" sz="360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Lewis Mwaki</a:t>
            </a:r>
          </a:p>
          <a:p>
            <a:pPr algn="ctr">
              <a:lnSpc>
                <a:spcPts val="5042"/>
              </a:lnSpc>
            </a:pPr>
            <a:r>
              <a:rPr lang="en-US" sz="360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Margaret Kariuki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7913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3"/>
                </a:lnTo>
                <a:lnTo>
                  <a:pt x="0" y="19069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677008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12813" y="1618700"/>
            <a:ext cx="8099425" cy="6538445"/>
          </a:xfrm>
          <a:custGeom>
            <a:avLst/>
            <a:gdLst/>
            <a:ahLst/>
            <a:cxnLst/>
            <a:rect r="r" b="b" t="t" l="l"/>
            <a:pathLst>
              <a:path h="6538445" w="8099425">
                <a:moveTo>
                  <a:pt x="0" y="0"/>
                </a:moveTo>
                <a:lnTo>
                  <a:pt x="8099425" y="0"/>
                </a:lnTo>
                <a:lnTo>
                  <a:pt x="8099425" y="6538445"/>
                </a:lnTo>
                <a:lnTo>
                  <a:pt x="0" y="6538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15901" y="157988"/>
            <a:ext cx="4684182" cy="936836"/>
          </a:xfrm>
          <a:custGeom>
            <a:avLst/>
            <a:gdLst/>
            <a:ahLst/>
            <a:cxnLst/>
            <a:rect r="r" b="b" t="t" l="l"/>
            <a:pathLst>
              <a:path h="936836" w="4684182">
                <a:moveTo>
                  <a:pt x="0" y="0"/>
                </a:moveTo>
                <a:lnTo>
                  <a:pt x="4684182" y="0"/>
                </a:lnTo>
                <a:lnTo>
                  <a:pt x="4684182" y="936837"/>
                </a:lnTo>
                <a:lnTo>
                  <a:pt x="0" y="936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41646" y="157988"/>
            <a:ext cx="4684182" cy="936836"/>
          </a:xfrm>
          <a:custGeom>
            <a:avLst/>
            <a:gdLst/>
            <a:ahLst/>
            <a:cxnLst/>
            <a:rect r="r" b="b" t="t" l="l"/>
            <a:pathLst>
              <a:path h="936836" w="4684182">
                <a:moveTo>
                  <a:pt x="0" y="0"/>
                </a:moveTo>
                <a:lnTo>
                  <a:pt x="4684182" y="0"/>
                </a:lnTo>
                <a:lnTo>
                  <a:pt x="4684182" y="936837"/>
                </a:lnTo>
                <a:lnTo>
                  <a:pt x="0" y="936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62770" y="157988"/>
            <a:ext cx="4684182" cy="936836"/>
          </a:xfrm>
          <a:custGeom>
            <a:avLst/>
            <a:gdLst/>
            <a:ahLst/>
            <a:cxnLst/>
            <a:rect r="r" b="b" t="t" l="l"/>
            <a:pathLst>
              <a:path h="936836" w="4684182">
                <a:moveTo>
                  <a:pt x="0" y="0"/>
                </a:moveTo>
                <a:lnTo>
                  <a:pt x="4684181" y="0"/>
                </a:lnTo>
                <a:lnTo>
                  <a:pt x="4684181" y="936837"/>
                </a:lnTo>
                <a:lnTo>
                  <a:pt x="0" y="936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41971" y="1770868"/>
            <a:ext cx="811500" cy="1209553"/>
          </a:xfrm>
          <a:custGeom>
            <a:avLst/>
            <a:gdLst/>
            <a:ahLst/>
            <a:cxnLst/>
            <a:rect r="r" b="b" t="t" l="l"/>
            <a:pathLst>
              <a:path h="1209553" w="811500">
                <a:moveTo>
                  <a:pt x="0" y="0"/>
                </a:moveTo>
                <a:lnTo>
                  <a:pt x="811500" y="0"/>
                </a:lnTo>
                <a:lnTo>
                  <a:pt x="811500" y="1209552"/>
                </a:lnTo>
                <a:lnTo>
                  <a:pt x="0" y="1209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71874" y="8121151"/>
            <a:ext cx="4599294" cy="2165849"/>
          </a:xfrm>
          <a:custGeom>
            <a:avLst/>
            <a:gdLst/>
            <a:ahLst/>
            <a:cxnLst/>
            <a:rect r="r" b="b" t="t" l="l"/>
            <a:pathLst>
              <a:path h="2165849" w="4599294">
                <a:moveTo>
                  <a:pt x="0" y="0"/>
                </a:moveTo>
                <a:lnTo>
                  <a:pt x="4599294" y="0"/>
                </a:lnTo>
                <a:lnTo>
                  <a:pt x="4599294" y="2165849"/>
                </a:lnTo>
                <a:lnTo>
                  <a:pt x="0" y="2165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06777" y="1198447"/>
            <a:ext cx="9005460" cy="7374939"/>
          </a:xfrm>
          <a:custGeom>
            <a:avLst/>
            <a:gdLst/>
            <a:ahLst/>
            <a:cxnLst/>
            <a:rect r="r" b="b" t="t" l="l"/>
            <a:pathLst>
              <a:path h="7374939" w="9005460">
                <a:moveTo>
                  <a:pt x="0" y="0"/>
                </a:moveTo>
                <a:lnTo>
                  <a:pt x="9005461" y="0"/>
                </a:lnTo>
                <a:lnTo>
                  <a:pt x="9005461" y="7374939"/>
                </a:lnTo>
                <a:lnTo>
                  <a:pt x="0" y="73749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878" r="0" b="-87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2686" y="1028700"/>
            <a:ext cx="9935314" cy="7648308"/>
          </a:xfrm>
          <a:custGeom>
            <a:avLst/>
            <a:gdLst/>
            <a:ahLst/>
            <a:cxnLst/>
            <a:rect r="r" b="b" t="t" l="l"/>
            <a:pathLst>
              <a:path h="7648308" w="9935314">
                <a:moveTo>
                  <a:pt x="0" y="0"/>
                </a:moveTo>
                <a:lnTo>
                  <a:pt x="9935314" y="0"/>
                </a:lnTo>
                <a:lnTo>
                  <a:pt x="9935314" y="7648308"/>
                </a:lnTo>
                <a:lnTo>
                  <a:pt x="0" y="76483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216" t="0" r="-1106" b="-206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1337853"/>
            <a:ext cx="8683489" cy="68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50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NLP Model from Field Reports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859225"/>
            <a:ext cx="8143041" cy="535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Text Preprocessing</a:t>
            </a:r>
          </a:p>
          <a:p>
            <a:pPr algn="l" marL="777238" indent="-388619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Cleaned, tokenized, lemmatized</a:t>
            </a:r>
          </a:p>
          <a:p>
            <a:pPr algn="l" marL="777238" indent="-388619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Removed noise (stop words, digits, punctuation)</a:t>
            </a:r>
          </a:p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F</a:t>
            </a:r>
            <a:r>
              <a:rPr lang="en-US" sz="3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eature Extraction</a:t>
            </a:r>
          </a:p>
          <a:p>
            <a:pPr algn="l" marL="777238" indent="-388619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TF-</a:t>
            </a:r>
            <a:r>
              <a:rPr lang="en-US" sz="3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IDF vectorization on critical terms: contaminated, sewage, outbreak</a:t>
            </a:r>
          </a:p>
          <a:p>
            <a:pPr algn="l" marL="777238" indent="-388619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Binary classification: Safe vs. Unsafe</a:t>
            </a:r>
          </a:p>
          <a:p>
            <a:pPr algn="l">
              <a:lnSpc>
                <a:spcPts val="37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05369" y="880306"/>
            <a:ext cx="8182631" cy="6665125"/>
          </a:xfrm>
          <a:custGeom>
            <a:avLst/>
            <a:gdLst/>
            <a:ahLst/>
            <a:cxnLst/>
            <a:rect r="r" b="b" t="t" l="l"/>
            <a:pathLst>
              <a:path h="6665125" w="8182631">
                <a:moveTo>
                  <a:pt x="0" y="0"/>
                </a:moveTo>
                <a:lnTo>
                  <a:pt x="8182631" y="0"/>
                </a:lnTo>
                <a:lnTo>
                  <a:pt x="8182631" y="6665125"/>
                </a:lnTo>
                <a:lnTo>
                  <a:pt x="0" y="6665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41130" y="0"/>
            <a:ext cx="5893712" cy="9562070"/>
          </a:xfrm>
          <a:custGeom>
            <a:avLst/>
            <a:gdLst/>
            <a:ahLst/>
            <a:cxnLst/>
            <a:rect r="r" b="b" t="t" l="l"/>
            <a:pathLst>
              <a:path h="9562070" w="5893712">
                <a:moveTo>
                  <a:pt x="0" y="0"/>
                </a:moveTo>
                <a:lnTo>
                  <a:pt x="5893713" y="0"/>
                </a:lnTo>
                <a:lnTo>
                  <a:pt x="5893713" y="9562070"/>
                </a:lnTo>
                <a:lnTo>
                  <a:pt x="0" y="9562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70762">
            <a:off x="516307" y="7008039"/>
            <a:ext cx="2199170" cy="4018416"/>
          </a:xfrm>
          <a:custGeom>
            <a:avLst/>
            <a:gdLst/>
            <a:ahLst/>
            <a:cxnLst/>
            <a:rect r="r" b="b" t="t" l="l"/>
            <a:pathLst>
              <a:path h="4018416" w="2199170">
                <a:moveTo>
                  <a:pt x="0" y="0"/>
                </a:moveTo>
                <a:lnTo>
                  <a:pt x="2199169" y="0"/>
                </a:lnTo>
                <a:lnTo>
                  <a:pt x="2199169" y="4018417"/>
                </a:lnTo>
                <a:lnTo>
                  <a:pt x="0" y="40184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98591">
            <a:off x="8414161" y="8594753"/>
            <a:ext cx="757774" cy="2604848"/>
          </a:xfrm>
          <a:custGeom>
            <a:avLst/>
            <a:gdLst/>
            <a:ahLst/>
            <a:cxnLst/>
            <a:rect r="r" b="b" t="t" l="l"/>
            <a:pathLst>
              <a:path h="2604848" w="757774">
                <a:moveTo>
                  <a:pt x="0" y="0"/>
                </a:moveTo>
                <a:lnTo>
                  <a:pt x="757774" y="0"/>
                </a:lnTo>
                <a:lnTo>
                  <a:pt x="757774" y="2604848"/>
                </a:lnTo>
                <a:lnTo>
                  <a:pt x="0" y="2604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23069">
            <a:off x="14513008" y="262962"/>
            <a:ext cx="3111815" cy="2291427"/>
          </a:xfrm>
          <a:custGeom>
            <a:avLst/>
            <a:gdLst/>
            <a:ahLst/>
            <a:cxnLst/>
            <a:rect r="r" b="b" t="t" l="l"/>
            <a:pathLst>
              <a:path h="2291427" w="3111815">
                <a:moveTo>
                  <a:pt x="0" y="0"/>
                </a:moveTo>
                <a:lnTo>
                  <a:pt x="3111815" y="0"/>
                </a:lnTo>
                <a:lnTo>
                  <a:pt x="3111815" y="2291427"/>
                </a:lnTo>
                <a:lnTo>
                  <a:pt x="0" y="22914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30061" y="316738"/>
            <a:ext cx="3721753" cy="2063881"/>
          </a:xfrm>
          <a:custGeom>
            <a:avLst/>
            <a:gdLst/>
            <a:ahLst/>
            <a:cxnLst/>
            <a:rect r="r" b="b" t="t" l="l"/>
            <a:pathLst>
              <a:path h="2063881" w="3721753">
                <a:moveTo>
                  <a:pt x="0" y="0"/>
                </a:moveTo>
                <a:lnTo>
                  <a:pt x="3721753" y="0"/>
                </a:lnTo>
                <a:lnTo>
                  <a:pt x="3721753" y="2063881"/>
                </a:lnTo>
                <a:lnTo>
                  <a:pt x="0" y="20638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06881">
            <a:off x="7929616" y="6737807"/>
            <a:ext cx="698478" cy="1041092"/>
          </a:xfrm>
          <a:custGeom>
            <a:avLst/>
            <a:gdLst/>
            <a:ahLst/>
            <a:cxnLst/>
            <a:rect r="r" b="b" t="t" l="l"/>
            <a:pathLst>
              <a:path h="1041092" w="698478">
                <a:moveTo>
                  <a:pt x="0" y="0"/>
                </a:moveTo>
                <a:lnTo>
                  <a:pt x="698477" y="0"/>
                </a:lnTo>
                <a:lnTo>
                  <a:pt x="698477" y="1041092"/>
                </a:lnTo>
                <a:lnTo>
                  <a:pt x="0" y="10410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75738">
            <a:off x="7487198" y="3466135"/>
            <a:ext cx="401576" cy="598556"/>
          </a:xfrm>
          <a:custGeom>
            <a:avLst/>
            <a:gdLst/>
            <a:ahLst/>
            <a:cxnLst/>
            <a:rect r="r" b="b" t="t" l="l"/>
            <a:pathLst>
              <a:path h="598556" w="401576">
                <a:moveTo>
                  <a:pt x="0" y="0"/>
                </a:moveTo>
                <a:lnTo>
                  <a:pt x="401577" y="0"/>
                </a:lnTo>
                <a:lnTo>
                  <a:pt x="401577" y="598556"/>
                </a:lnTo>
                <a:lnTo>
                  <a:pt x="0" y="5985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888518">
            <a:off x="7888397" y="4842330"/>
            <a:ext cx="404116" cy="602341"/>
          </a:xfrm>
          <a:custGeom>
            <a:avLst/>
            <a:gdLst/>
            <a:ahLst/>
            <a:cxnLst/>
            <a:rect r="r" b="b" t="t" l="l"/>
            <a:pathLst>
              <a:path h="602341" w="404116">
                <a:moveTo>
                  <a:pt x="404116" y="0"/>
                </a:moveTo>
                <a:lnTo>
                  <a:pt x="0" y="0"/>
                </a:lnTo>
                <a:lnTo>
                  <a:pt x="0" y="602340"/>
                </a:lnTo>
                <a:lnTo>
                  <a:pt x="404116" y="602340"/>
                </a:lnTo>
                <a:lnTo>
                  <a:pt x="404116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48042" y="2584536"/>
            <a:ext cx="8639958" cy="7546781"/>
          </a:xfrm>
          <a:custGeom>
            <a:avLst/>
            <a:gdLst/>
            <a:ahLst/>
            <a:cxnLst/>
            <a:rect r="r" b="b" t="t" l="l"/>
            <a:pathLst>
              <a:path h="7546781" w="8639958">
                <a:moveTo>
                  <a:pt x="0" y="0"/>
                </a:moveTo>
                <a:lnTo>
                  <a:pt x="8639958" y="0"/>
                </a:lnTo>
                <a:lnTo>
                  <a:pt x="8639958" y="7546781"/>
                </a:lnTo>
                <a:lnTo>
                  <a:pt x="0" y="754678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5217" t="-549" r="-17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1009" y="3230643"/>
            <a:ext cx="7455079" cy="674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>
                <a:solidFill>
                  <a:srgbClr val="F7EAE4"/>
                </a:solidFill>
                <a:latin typeface="Sniglet"/>
                <a:ea typeface="Sniglet"/>
                <a:cs typeface="Sniglet"/>
                <a:sym typeface="Sniglet"/>
              </a:rPr>
              <a:t>Key Insights</a:t>
            </a:r>
          </a:p>
          <a:p>
            <a:pPr algn="l" marL="798828" indent="-399414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F7EAE4"/>
                </a:solidFill>
                <a:latin typeface="Sniglet"/>
                <a:ea typeface="Sniglet"/>
                <a:cs typeface="Sniglet"/>
                <a:sym typeface="Sniglet"/>
              </a:rPr>
              <a:t>Frequent in Unsafe: diarrheal, untreated, sewage</a:t>
            </a:r>
          </a:p>
          <a:p>
            <a:pPr algn="l" marL="798828" indent="-399414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F7EAE4"/>
                </a:solidFill>
                <a:latin typeface="Sniglet"/>
                <a:ea typeface="Sniglet"/>
                <a:cs typeface="Sniglet"/>
                <a:sym typeface="Sniglet"/>
              </a:rPr>
              <a:t>“Safe” reports were fewer and textually repetitive</a:t>
            </a:r>
          </a:p>
          <a:p>
            <a:pPr algn="l">
              <a:lnSpc>
                <a:spcPts val="4439"/>
              </a:lnSpc>
            </a:pPr>
            <a:r>
              <a:rPr lang="en-US" sz="3699">
                <a:solidFill>
                  <a:srgbClr val="F7EAE4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699">
                <a:solidFill>
                  <a:srgbClr val="F7EAE4"/>
                </a:solidFill>
                <a:latin typeface="Sniglet"/>
                <a:ea typeface="Sniglet"/>
                <a:cs typeface="Sniglet"/>
                <a:sym typeface="Sniglet"/>
              </a:rPr>
              <a:t>Results</a:t>
            </a:r>
          </a:p>
          <a:p>
            <a:pPr algn="l" marL="798828" indent="-399414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F7EAE4"/>
                </a:solidFill>
                <a:latin typeface="Sniglet"/>
                <a:ea typeface="Sniglet"/>
                <a:cs typeface="Sniglet"/>
                <a:sym typeface="Sniglet"/>
              </a:rPr>
              <a:t>Accurately classified unseen water-related news</a:t>
            </a:r>
          </a:p>
          <a:p>
            <a:pPr algn="l" marL="798828" indent="-399414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F7EAE4"/>
                </a:solidFill>
                <a:latin typeface="Sniglet"/>
                <a:ea typeface="Sniglet"/>
                <a:cs typeface="Sniglet"/>
                <a:sym typeface="Sniglet"/>
              </a:rPr>
              <a:t>Combined NLP + structured data = explainable, high-performing model</a:t>
            </a:r>
          </a:p>
          <a:p>
            <a:pPr algn="l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677008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693" y="1028700"/>
            <a:ext cx="6223273" cy="5069139"/>
          </a:xfrm>
          <a:custGeom>
            <a:avLst/>
            <a:gdLst/>
            <a:ahLst/>
            <a:cxnLst/>
            <a:rect r="r" b="b" t="t" l="l"/>
            <a:pathLst>
              <a:path h="5069139" w="6223273">
                <a:moveTo>
                  <a:pt x="0" y="0"/>
                </a:moveTo>
                <a:lnTo>
                  <a:pt x="6223273" y="0"/>
                </a:lnTo>
                <a:lnTo>
                  <a:pt x="6223273" y="5069139"/>
                </a:lnTo>
                <a:lnTo>
                  <a:pt x="0" y="5069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417870">
            <a:off x="-81007" y="1291320"/>
            <a:ext cx="4580552" cy="4089183"/>
          </a:xfrm>
          <a:custGeom>
            <a:avLst/>
            <a:gdLst/>
            <a:ahLst/>
            <a:cxnLst/>
            <a:rect r="r" b="b" t="t" l="l"/>
            <a:pathLst>
              <a:path h="4089183" w="4580552">
                <a:moveTo>
                  <a:pt x="4580552" y="0"/>
                </a:moveTo>
                <a:lnTo>
                  <a:pt x="0" y="0"/>
                </a:lnTo>
                <a:lnTo>
                  <a:pt x="0" y="4089184"/>
                </a:lnTo>
                <a:lnTo>
                  <a:pt x="4580552" y="4089184"/>
                </a:lnTo>
                <a:lnTo>
                  <a:pt x="45805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18770" y="142875"/>
            <a:ext cx="8628849" cy="112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0"/>
              </a:lnSpc>
            </a:pPr>
            <a:r>
              <a:rPr lang="en-US" sz="8390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DEPLOYMENT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5742015" y="453239"/>
            <a:ext cx="4512895" cy="2502605"/>
          </a:xfrm>
          <a:custGeom>
            <a:avLst/>
            <a:gdLst/>
            <a:ahLst/>
            <a:cxnLst/>
            <a:rect r="r" b="b" t="t" l="l"/>
            <a:pathLst>
              <a:path h="2502605" w="4512895">
                <a:moveTo>
                  <a:pt x="4512895" y="0"/>
                </a:moveTo>
                <a:lnTo>
                  <a:pt x="0" y="0"/>
                </a:lnTo>
                <a:lnTo>
                  <a:pt x="0" y="2502605"/>
                </a:lnTo>
                <a:lnTo>
                  <a:pt x="4512895" y="2502605"/>
                </a:lnTo>
                <a:lnTo>
                  <a:pt x="451289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53730" y="1470577"/>
            <a:ext cx="11088285" cy="778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7910" indent="-368955" lvl="1">
              <a:lnSpc>
                <a:spcPts val="5126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Hosting: Deployed via Streamlit Cloud, enabling fast and accessible web-based interaction.</a:t>
            </a:r>
          </a:p>
          <a:p>
            <a:pPr algn="l" marL="737910" indent="-368955" lvl="1">
              <a:lnSpc>
                <a:spcPts val="5126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Frontend: Developed using Streamlit, offering a lightweight and interactive interface for visualizing contamination risk scores</a:t>
            </a:r>
            <a:r>
              <a:rPr lang="en-US" sz="341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41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by region and monitoring point.</a:t>
            </a:r>
          </a:p>
          <a:p>
            <a:pPr algn="l" marL="737910" indent="-368955" lvl="1">
              <a:lnSpc>
                <a:spcPts val="5126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Backend: The model is loaded directly in the Streamlit app using joblib, eliminating the need for a separate FastAPI or Flask server.</a:t>
            </a:r>
          </a:p>
          <a:p>
            <a:pPr algn="l">
              <a:lnSpc>
                <a:spcPts val="5126"/>
              </a:lnSpc>
            </a:pPr>
            <a:r>
              <a:rPr lang="en-US" sz="341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Future iterations will integrate FastAPI + PostgreSQL for scalable backend and persistent storage.</a:t>
            </a:r>
          </a:p>
          <a:p>
            <a:pPr algn="l">
              <a:lnSpc>
                <a:spcPts val="5126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046600" y="5348542"/>
            <a:ext cx="502710" cy="749297"/>
          </a:xfrm>
          <a:custGeom>
            <a:avLst/>
            <a:gdLst/>
            <a:ahLst/>
            <a:cxnLst/>
            <a:rect r="r" b="b" t="t" l="l"/>
            <a:pathLst>
              <a:path h="749297" w="502710">
                <a:moveTo>
                  <a:pt x="0" y="0"/>
                </a:moveTo>
                <a:lnTo>
                  <a:pt x="502710" y="0"/>
                </a:lnTo>
                <a:lnTo>
                  <a:pt x="502710" y="749297"/>
                </a:lnTo>
                <a:lnTo>
                  <a:pt x="0" y="749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2234" y="6254822"/>
            <a:ext cx="502710" cy="749297"/>
          </a:xfrm>
          <a:custGeom>
            <a:avLst/>
            <a:gdLst/>
            <a:ahLst/>
            <a:cxnLst/>
            <a:rect r="r" b="b" t="t" l="l"/>
            <a:pathLst>
              <a:path h="749297" w="502710">
                <a:moveTo>
                  <a:pt x="0" y="0"/>
                </a:moveTo>
                <a:lnTo>
                  <a:pt x="502710" y="0"/>
                </a:lnTo>
                <a:lnTo>
                  <a:pt x="502710" y="749297"/>
                </a:lnTo>
                <a:lnTo>
                  <a:pt x="0" y="749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18847" y="3563269"/>
            <a:ext cx="1054364" cy="1571545"/>
          </a:xfrm>
          <a:custGeom>
            <a:avLst/>
            <a:gdLst/>
            <a:ahLst/>
            <a:cxnLst/>
            <a:rect r="r" b="b" t="t" l="l"/>
            <a:pathLst>
              <a:path h="1571545" w="1054364">
                <a:moveTo>
                  <a:pt x="0" y="0"/>
                </a:moveTo>
                <a:lnTo>
                  <a:pt x="1054364" y="0"/>
                </a:lnTo>
                <a:lnTo>
                  <a:pt x="1054364" y="1571546"/>
                </a:lnTo>
                <a:lnTo>
                  <a:pt x="0" y="1571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0542">
            <a:off x="15008395" y="-2535"/>
            <a:ext cx="3899085" cy="4621760"/>
          </a:xfrm>
          <a:custGeom>
            <a:avLst/>
            <a:gdLst/>
            <a:ahLst/>
            <a:cxnLst/>
            <a:rect r="r" b="b" t="t" l="l"/>
            <a:pathLst>
              <a:path h="4621760" w="3899085">
                <a:moveTo>
                  <a:pt x="0" y="0"/>
                </a:moveTo>
                <a:lnTo>
                  <a:pt x="3899085" y="0"/>
                </a:lnTo>
                <a:lnTo>
                  <a:pt x="3899085" y="4621759"/>
                </a:lnTo>
                <a:lnTo>
                  <a:pt x="0" y="4621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91823" y="2179516"/>
            <a:ext cx="5604616" cy="5571770"/>
            <a:chOff x="0" y="0"/>
            <a:chExt cx="305105" cy="3033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5105" cy="303317"/>
            </a:xfrm>
            <a:custGeom>
              <a:avLst/>
              <a:gdLst/>
              <a:ahLst/>
              <a:cxnLst/>
              <a:rect r="r" b="b" t="t" l="l"/>
              <a:pathLst>
                <a:path h="303317" w="305105">
                  <a:moveTo>
                    <a:pt x="35915" y="0"/>
                  </a:moveTo>
                  <a:lnTo>
                    <a:pt x="269190" y="0"/>
                  </a:lnTo>
                  <a:cubicBezTo>
                    <a:pt x="289026" y="0"/>
                    <a:pt x="305105" y="16080"/>
                    <a:pt x="305105" y="35915"/>
                  </a:cubicBezTo>
                  <a:lnTo>
                    <a:pt x="305105" y="267402"/>
                  </a:lnTo>
                  <a:cubicBezTo>
                    <a:pt x="305105" y="287238"/>
                    <a:pt x="289026" y="303317"/>
                    <a:pt x="269190" y="303317"/>
                  </a:cubicBezTo>
                  <a:lnTo>
                    <a:pt x="35915" y="303317"/>
                  </a:lnTo>
                  <a:cubicBezTo>
                    <a:pt x="16080" y="303317"/>
                    <a:pt x="0" y="287238"/>
                    <a:pt x="0" y="267402"/>
                  </a:cubicBezTo>
                  <a:lnTo>
                    <a:pt x="0" y="35915"/>
                  </a:lnTo>
                  <a:cubicBezTo>
                    <a:pt x="0" y="16080"/>
                    <a:pt x="16080" y="0"/>
                    <a:pt x="3591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1459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5105" cy="341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817007" y="1906331"/>
            <a:ext cx="5470993" cy="5115652"/>
            <a:chOff x="0" y="0"/>
            <a:chExt cx="297831" cy="2784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7831" cy="278487"/>
            </a:xfrm>
            <a:custGeom>
              <a:avLst/>
              <a:gdLst/>
              <a:ahLst/>
              <a:cxnLst/>
              <a:rect r="r" b="b" t="t" l="l"/>
              <a:pathLst>
                <a:path h="278487" w="297831">
                  <a:moveTo>
                    <a:pt x="36792" y="0"/>
                  </a:moveTo>
                  <a:lnTo>
                    <a:pt x="261039" y="0"/>
                  </a:lnTo>
                  <a:cubicBezTo>
                    <a:pt x="270797" y="0"/>
                    <a:pt x="280155" y="3876"/>
                    <a:pt x="287055" y="10776"/>
                  </a:cubicBezTo>
                  <a:cubicBezTo>
                    <a:pt x="293955" y="17676"/>
                    <a:pt x="297831" y="27034"/>
                    <a:pt x="297831" y="36792"/>
                  </a:cubicBezTo>
                  <a:lnTo>
                    <a:pt x="297831" y="241695"/>
                  </a:lnTo>
                  <a:cubicBezTo>
                    <a:pt x="297831" y="251453"/>
                    <a:pt x="293955" y="260811"/>
                    <a:pt x="287055" y="267711"/>
                  </a:cubicBezTo>
                  <a:cubicBezTo>
                    <a:pt x="280155" y="274611"/>
                    <a:pt x="270797" y="278487"/>
                    <a:pt x="261039" y="278487"/>
                  </a:cubicBezTo>
                  <a:lnTo>
                    <a:pt x="36792" y="278487"/>
                  </a:lnTo>
                  <a:cubicBezTo>
                    <a:pt x="27034" y="278487"/>
                    <a:pt x="17676" y="274611"/>
                    <a:pt x="10776" y="267711"/>
                  </a:cubicBezTo>
                  <a:cubicBezTo>
                    <a:pt x="3876" y="260811"/>
                    <a:pt x="0" y="251453"/>
                    <a:pt x="0" y="241695"/>
                  </a:cubicBezTo>
                  <a:lnTo>
                    <a:pt x="0" y="36792"/>
                  </a:lnTo>
                  <a:cubicBezTo>
                    <a:pt x="0" y="27034"/>
                    <a:pt x="3876" y="17676"/>
                    <a:pt x="10776" y="10776"/>
                  </a:cubicBezTo>
                  <a:cubicBezTo>
                    <a:pt x="17676" y="3876"/>
                    <a:pt x="27034" y="0"/>
                    <a:pt x="36792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1459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97831" cy="31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81212" y="3140317"/>
            <a:ext cx="5446909" cy="6117983"/>
            <a:chOff x="0" y="0"/>
            <a:chExt cx="296520" cy="3330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6520" cy="333052"/>
            </a:xfrm>
            <a:custGeom>
              <a:avLst/>
              <a:gdLst/>
              <a:ahLst/>
              <a:cxnLst/>
              <a:rect r="r" b="b" t="t" l="l"/>
              <a:pathLst>
                <a:path h="333052" w="296520">
                  <a:moveTo>
                    <a:pt x="36955" y="0"/>
                  </a:moveTo>
                  <a:lnTo>
                    <a:pt x="259565" y="0"/>
                  </a:lnTo>
                  <a:cubicBezTo>
                    <a:pt x="279975" y="0"/>
                    <a:pt x="296520" y="16545"/>
                    <a:pt x="296520" y="36955"/>
                  </a:cubicBezTo>
                  <a:lnTo>
                    <a:pt x="296520" y="296097"/>
                  </a:lnTo>
                  <a:cubicBezTo>
                    <a:pt x="296520" y="305898"/>
                    <a:pt x="292627" y="315298"/>
                    <a:pt x="285696" y="322228"/>
                  </a:cubicBezTo>
                  <a:cubicBezTo>
                    <a:pt x="278766" y="329159"/>
                    <a:pt x="269366" y="333052"/>
                    <a:pt x="259565" y="333052"/>
                  </a:cubicBezTo>
                  <a:lnTo>
                    <a:pt x="36955" y="333052"/>
                  </a:lnTo>
                  <a:cubicBezTo>
                    <a:pt x="16545" y="333052"/>
                    <a:pt x="0" y="316507"/>
                    <a:pt x="0" y="296097"/>
                  </a:cubicBezTo>
                  <a:lnTo>
                    <a:pt x="0" y="36955"/>
                  </a:lnTo>
                  <a:cubicBezTo>
                    <a:pt x="0" y="27154"/>
                    <a:pt x="3893" y="17754"/>
                    <a:pt x="10824" y="10824"/>
                  </a:cubicBezTo>
                  <a:cubicBezTo>
                    <a:pt x="17754" y="3893"/>
                    <a:pt x="27154" y="0"/>
                    <a:pt x="3695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1459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96520" cy="371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207974" y="2308345"/>
            <a:ext cx="2470653" cy="2256102"/>
          </a:xfrm>
          <a:custGeom>
            <a:avLst/>
            <a:gdLst/>
            <a:ahLst/>
            <a:cxnLst/>
            <a:rect r="r" b="b" t="t" l="l"/>
            <a:pathLst>
              <a:path h="2256102" w="2470653">
                <a:moveTo>
                  <a:pt x="0" y="0"/>
                </a:moveTo>
                <a:lnTo>
                  <a:pt x="2470653" y="0"/>
                </a:lnTo>
                <a:lnTo>
                  <a:pt x="2470653" y="2256102"/>
                </a:lnTo>
                <a:lnTo>
                  <a:pt x="0" y="225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7986" t="-34041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12117" y="2943053"/>
            <a:ext cx="1009370" cy="2033530"/>
          </a:xfrm>
          <a:custGeom>
            <a:avLst/>
            <a:gdLst/>
            <a:ahLst/>
            <a:cxnLst/>
            <a:rect r="r" b="b" t="t" l="l"/>
            <a:pathLst>
              <a:path h="2033530" w="1009370">
                <a:moveTo>
                  <a:pt x="0" y="0"/>
                </a:moveTo>
                <a:lnTo>
                  <a:pt x="1009370" y="0"/>
                </a:lnTo>
                <a:lnTo>
                  <a:pt x="1009370" y="2033530"/>
                </a:lnTo>
                <a:lnTo>
                  <a:pt x="0" y="2033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34266" y="3097913"/>
            <a:ext cx="2733088" cy="2424994"/>
          </a:xfrm>
          <a:custGeom>
            <a:avLst/>
            <a:gdLst/>
            <a:ahLst/>
            <a:cxnLst/>
            <a:rect r="r" b="b" t="t" l="l"/>
            <a:pathLst>
              <a:path h="2424994" w="2733088">
                <a:moveTo>
                  <a:pt x="0" y="0"/>
                </a:moveTo>
                <a:lnTo>
                  <a:pt x="2733088" y="0"/>
                </a:lnTo>
                <a:lnTo>
                  <a:pt x="2733088" y="2424994"/>
                </a:lnTo>
                <a:lnTo>
                  <a:pt x="0" y="242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838270" y="3959818"/>
            <a:ext cx="924316" cy="1008678"/>
          </a:xfrm>
          <a:custGeom>
            <a:avLst/>
            <a:gdLst/>
            <a:ahLst/>
            <a:cxnLst/>
            <a:rect r="r" b="b" t="t" l="l"/>
            <a:pathLst>
              <a:path h="1008678" w="924316">
                <a:moveTo>
                  <a:pt x="0" y="0"/>
                </a:moveTo>
                <a:lnTo>
                  <a:pt x="924316" y="0"/>
                </a:lnTo>
                <a:lnTo>
                  <a:pt x="924316" y="1008678"/>
                </a:lnTo>
                <a:lnTo>
                  <a:pt x="0" y="1008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30061" y="7751285"/>
            <a:ext cx="4093126" cy="3014029"/>
          </a:xfrm>
          <a:custGeom>
            <a:avLst/>
            <a:gdLst/>
            <a:ahLst/>
            <a:cxnLst/>
            <a:rect r="r" b="b" t="t" l="l"/>
            <a:pathLst>
              <a:path h="3014029" w="4093126">
                <a:moveTo>
                  <a:pt x="0" y="0"/>
                </a:moveTo>
                <a:lnTo>
                  <a:pt x="4093126" y="0"/>
                </a:lnTo>
                <a:lnTo>
                  <a:pt x="4093126" y="3014030"/>
                </a:lnTo>
                <a:lnTo>
                  <a:pt x="0" y="3014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000912" y="6912426"/>
            <a:ext cx="2033886" cy="4404083"/>
          </a:xfrm>
          <a:custGeom>
            <a:avLst/>
            <a:gdLst/>
            <a:ahLst/>
            <a:cxnLst/>
            <a:rect r="r" b="b" t="t" l="l"/>
            <a:pathLst>
              <a:path h="4404083" w="2033886">
                <a:moveTo>
                  <a:pt x="0" y="0"/>
                </a:moveTo>
                <a:lnTo>
                  <a:pt x="2033886" y="0"/>
                </a:lnTo>
                <a:lnTo>
                  <a:pt x="2033886" y="4404083"/>
                </a:lnTo>
                <a:lnTo>
                  <a:pt x="0" y="44040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924981">
            <a:off x="563756" y="186679"/>
            <a:ext cx="1284452" cy="4415305"/>
          </a:xfrm>
          <a:custGeom>
            <a:avLst/>
            <a:gdLst/>
            <a:ahLst/>
            <a:cxnLst/>
            <a:rect r="r" b="b" t="t" l="l"/>
            <a:pathLst>
              <a:path h="4415305" w="1284452">
                <a:moveTo>
                  <a:pt x="0" y="0"/>
                </a:moveTo>
                <a:lnTo>
                  <a:pt x="1284452" y="0"/>
                </a:lnTo>
                <a:lnTo>
                  <a:pt x="1284452" y="4415305"/>
                </a:lnTo>
                <a:lnTo>
                  <a:pt x="0" y="441530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17832" y="0"/>
            <a:ext cx="810868" cy="1208611"/>
          </a:xfrm>
          <a:custGeom>
            <a:avLst/>
            <a:gdLst/>
            <a:ahLst/>
            <a:cxnLst/>
            <a:rect r="r" b="b" t="t" l="l"/>
            <a:pathLst>
              <a:path h="1208611" w="810868">
                <a:moveTo>
                  <a:pt x="0" y="0"/>
                </a:moveTo>
                <a:lnTo>
                  <a:pt x="810868" y="0"/>
                </a:lnTo>
                <a:lnTo>
                  <a:pt x="810868" y="1208611"/>
                </a:lnTo>
                <a:lnTo>
                  <a:pt x="0" y="120861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32883" y="4794492"/>
            <a:ext cx="4522496" cy="230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0908" indent="-330454" lvl="1">
              <a:lnSpc>
                <a:spcPts val="3061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Integrate real-time geospatial feeds</a:t>
            </a:r>
          </a:p>
          <a:p>
            <a:pPr algn="ctr" marL="660908" indent="-330454" lvl="1">
              <a:lnSpc>
                <a:spcPts val="3061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Expand model to other East African regions</a:t>
            </a:r>
          </a:p>
          <a:p>
            <a:pPr algn="ctr">
              <a:lnSpc>
                <a:spcPts val="3061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505181" y="5224671"/>
            <a:ext cx="4094645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2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Fine-tune NLP with more field reports</a:t>
            </a:r>
          </a:p>
          <a:p>
            <a:pPr algn="ctr" marL="647697" indent="-323848" lvl="1">
              <a:lnSpc>
                <a:spcPts val="2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Incorporate user feedback into app</a:t>
            </a: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3563065" y="1277565"/>
            <a:ext cx="11849051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Next Steps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81212" y="5465757"/>
            <a:ext cx="5051252" cy="364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</a:t>
            </a: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ollaborate with local water boards for on-ground validation</a:t>
            </a:r>
          </a:p>
          <a:p>
            <a:pPr algn="ctr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Integrate live water crisis feeds using web scraping or APIs</a:t>
            </a:r>
          </a:p>
          <a:p>
            <a:pPr algn="ctr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Expand Streamlit app with multi-language support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7914501"/>
            <a:ext cx="18288000" cy="3911327"/>
            <a:chOff x="0" y="0"/>
            <a:chExt cx="4816593" cy="10301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30144"/>
            </a:xfrm>
            <a:custGeom>
              <a:avLst/>
              <a:gdLst/>
              <a:ahLst/>
              <a:cxnLst/>
              <a:rect r="r" b="b" t="t" l="l"/>
              <a:pathLst>
                <a:path h="10301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30144"/>
                  </a:lnTo>
                  <a:lnTo>
                    <a:pt x="0" y="1030144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068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6005" y="1706859"/>
            <a:ext cx="7252114" cy="5617092"/>
          </a:xfrm>
          <a:custGeom>
            <a:avLst/>
            <a:gdLst/>
            <a:ahLst/>
            <a:cxnLst/>
            <a:rect r="r" b="b" t="t" l="l"/>
            <a:pathLst>
              <a:path h="5617092" w="7252114">
                <a:moveTo>
                  <a:pt x="0" y="0"/>
                </a:moveTo>
                <a:lnTo>
                  <a:pt x="7252114" y="0"/>
                </a:lnTo>
                <a:lnTo>
                  <a:pt x="7252114" y="5617092"/>
                </a:lnTo>
                <a:lnTo>
                  <a:pt x="0" y="5617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2681" y="5143500"/>
            <a:ext cx="4278245" cy="4734477"/>
          </a:xfrm>
          <a:custGeom>
            <a:avLst/>
            <a:gdLst/>
            <a:ahLst/>
            <a:cxnLst/>
            <a:rect r="r" b="b" t="t" l="l"/>
            <a:pathLst>
              <a:path h="4734477" w="4278245">
                <a:moveTo>
                  <a:pt x="0" y="0"/>
                </a:moveTo>
                <a:lnTo>
                  <a:pt x="4278246" y="0"/>
                </a:lnTo>
                <a:lnTo>
                  <a:pt x="4278246" y="4734477"/>
                </a:lnTo>
                <a:lnTo>
                  <a:pt x="0" y="4734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85011" y="5143500"/>
            <a:ext cx="1768148" cy="4360903"/>
          </a:xfrm>
          <a:custGeom>
            <a:avLst/>
            <a:gdLst/>
            <a:ahLst/>
            <a:cxnLst/>
            <a:rect r="r" b="b" t="t" l="l"/>
            <a:pathLst>
              <a:path h="4360903" w="1768148">
                <a:moveTo>
                  <a:pt x="0" y="0"/>
                </a:moveTo>
                <a:lnTo>
                  <a:pt x="1768147" y="0"/>
                </a:lnTo>
                <a:lnTo>
                  <a:pt x="1768147" y="4360903"/>
                </a:lnTo>
                <a:lnTo>
                  <a:pt x="0" y="43609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48119" y="8079558"/>
            <a:ext cx="4319693" cy="2034183"/>
          </a:xfrm>
          <a:custGeom>
            <a:avLst/>
            <a:gdLst/>
            <a:ahLst/>
            <a:cxnLst/>
            <a:rect r="r" b="b" t="t" l="l"/>
            <a:pathLst>
              <a:path h="2034183" w="4319693">
                <a:moveTo>
                  <a:pt x="0" y="0"/>
                </a:moveTo>
                <a:lnTo>
                  <a:pt x="4319693" y="0"/>
                </a:lnTo>
                <a:lnTo>
                  <a:pt x="4319693" y="2034183"/>
                </a:lnTo>
                <a:lnTo>
                  <a:pt x="0" y="203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348706" y="254604"/>
            <a:ext cx="3191076" cy="1769597"/>
          </a:xfrm>
          <a:custGeom>
            <a:avLst/>
            <a:gdLst/>
            <a:ahLst/>
            <a:cxnLst/>
            <a:rect r="r" b="b" t="t" l="l"/>
            <a:pathLst>
              <a:path h="1769597" w="3191076">
                <a:moveTo>
                  <a:pt x="3191076" y="0"/>
                </a:moveTo>
                <a:lnTo>
                  <a:pt x="0" y="0"/>
                </a:lnTo>
                <a:lnTo>
                  <a:pt x="0" y="1769597"/>
                </a:lnTo>
                <a:lnTo>
                  <a:pt x="3191076" y="1769597"/>
                </a:lnTo>
                <a:lnTo>
                  <a:pt x="319107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69254" y="4299144"/>
            <a:ext cx="2529730" cy="5477761"/>
          </a:xfrm>
          <a:custGeom>
            <a:avLst/>
            <a:gdLst/>
            <a:ahLst/>
            <a:cxnLst/>
            <a:rect r="r" b="b" t="t" l="l"/>
            <a:pathLst>
              <a:path h="5477761" w="2529730">
                <a:moveTo>
                  <a:pt x="0" y="0"/>
                </a:moveTo>
                <a:lnTo>
                  <a:pt x="2529730" y="0"/>
                </a:lnTo>
                <a:lnTo>
                  <a:pt x="2529730" y="5477761"/>
                </a:lnTo>
                <a:lnTo>
                  <a:pt x="0" y="54777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39148">
            <a:off x="2564689" y="4304328"/>
            <a:ext cx="595513" cy="887621"/>
          </a:xfrm>
          <a:custGeom>
            <a:avLst/>
            <a:gdLst/>
            <a:ahLst/>
            <a:cxnLst/>
            <a:rect r="r" b="b" t="t" l="l"/>
            <a:pathLst>
              <a:path h="887621" w="595513">
                <a:moveTo>
                  <a:pt x="0" y="0"/>
                </a:moveTo>
                <a:lnTo>
                  <a:pt x="595513" y="0"/>
                </a:lnTo>
                <a:lnTo>
                  <a:pt x="595513" y="887621"/>
                </a:lnTo>
                <a:lnTo>
                  <a:pt x="0" y="8876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55446" y="5724724"/>
            <a:ext cx="5113808" cy="1599227"/>
          </a:xfrm>
          <a:custGeom>
            <a:avLst/>
            <a:gdLst/>
            <a:ahLst/>
            <a:cxnLst/>
            <a:rect r="r" b="b" t="t" l="l"/>
            <a:pathLst>
              <a:path h="1599227" w="5113808">
                <a:moveTo>
                  <a:pt x="0" y="0"/>
                </a:moveTo>
                <a:lnTo>
                  <a:pt x="5113808" y="0"/>
                </a:lnTo>
                <a:lnTo>
                  <a:pt x="5113808" y="1599227"/>
                </a:lnTo>
                <a:lnTo>
                  <a:pt x="0" y="15992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65244" y="-16981"/>
            <a:ext cx="775828" cy="1156383"/>
          </a:xfrm>
          <a:custGeom>
            <a:avLst/>
            <a:gdLst/>
            <a:ahLst/>
            <a:cxnLst/>
            <a:rect r="r" b="b" t="t" l="l"/>
            <a:pathLst>
              <a:path h="1156383" w="775828">
                <a:moveTo>
                  <a:pt x="0" y="0"/>
                </a:moveTo>
                <a:lnTo>
                  <a:pt x="775828" y="0"/>
                </a:lnTo>
                <a:lnTo>
                  <a:pt x="775828" y="1156384"/>
                </a:lnTo>
                <a:lnTo>
                  <a:pt x="0" y="11563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6005" y="5239341"/>
            <a:ext cx="608992" cy="907711"/>
          </a:xfrm>
          <a:custGeom>
            <a:avLst/>
            <a:gdLst/>
            <a:ahLst/>
            <a:cxnLst/>
            <a:rect r="r" b="b" t="t" l="l"/>
            <a:pathLst>
              <a:path h="907711" w="608992">
                <a:moveTo>
                  <a:pt x="0" y="0"/>
                </a:moveTo>
                <a:lnTo>
                  <a:pt x="608991" y="0"/>
                </a:lnTo>
                <a:lnTo>
                  <a:pt x="608991" y="907712"/>
                </a:lnTo>
                <a:lnTo>
                  <a:pt x="0" y="9077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058962" y="254604"/>
            <a:ext cx="4509934" cy="4493534"/>
          </a:xfrm>
          <a:custGeom>
            <a:avLst/>
            <a:gdLst/>
            <a:ahLst/>
            <a:cxnLst/>
            <a:rect r="r" b="b" t="t" l="l"/>
            <a:pathLst>
              <a:path h="4493534" w="4509934">
                <a:moveTo>
                  <a:pt x="0" y="0"/>
                </a:moveTo>
                <a:lnTo>
                  <a:pt x="4509934" y="0"/>
                </a:lnTo>
                <a:lnTo>
                  <a:pt x="4509934" y="4493535"/>
                </a:lnTo>
                <a:lnTo>
                  <a:pt x="0" y="449353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848458" y="2612309"/>
            <a:ext cx="10250525" cy="460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8859" indent="-469429" lvl="1">
              <a:lnSpc>
                <a:spcPts val="4348"/>
              </a:lnSpc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Data Quality Gaps: Incomplete metadata, uneven field reports</a:t>
            </a:r>
          </a:p>
          <a:p>
            <a:pPr algn="l" marL="938859" indent="-469429" lvl="1">
              <a:lnSpc>
                <a:spcPts val="4348"/>
              </a:lnSpc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Scalability: Backend and API constraints</a:t>
            </a:r>
          </a:p>
          <a:p>
            <a:pPr algn="l" marL="938859" indent="-469429" lvl="1">
              <a:lnSpc>
                <a:spcPts val="4348"/>
              </a:lnSpc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Model Bias: Underrepresented regions</a:t>
            </a:r>
          </a:p>
          <a:p>
            <a:pPr algn="l" marL="938859" indent="-469429" lvl="1">
              <a:lnSpc>
                <a:spcPts val="4348"/>
              </a:lnSpc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Limited Labels: Few verified contamination ground truths</a:t>
            </a:r>
          </a:p>
          <a:p>
            <a:pPr algn="l">
              <a:lnSpc>
                <a:spcPts val="604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131827" y="369490"/>
            <a:ext cx="654754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F1DB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Challenges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5891" y="-276622"/>
            <a:ext cx="19069843" cy="19069843"/>
            <a:chOff x="0" y="0"/>
            <a:chExt cx="25426457" cy="2542645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68829"/>
              <a:ext cx="12377519" cy="13716000"/>
              <a:chOff x="0" y="0"/>
              <a:chExt cx="2444942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44942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2444942">
                    <a:moveTo>
                      <a:pt x="0" y="0"/>
                    </a:moveTo>
                    <a:lnTo>
                      <a:pt x="2444942" y="0"/>
                    </a:lnTo>
                    <a:lnTo>
                      <a:pt x="244494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5C9A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444942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26457" cy="25426457"/>
            </a:xfrm>
            <a:custGeom>
              <a:avLst/>
              <a:gdLst/>
              <a:ahLst/>
              <a:cxnLst/>
              <a:rect r="r" b="b" t="t" l="l"/>
              <a:pathLst>
                <a:path h="25426457" w="25426457">
                  <a:moveTo>
                    <a:pt x="0" y="0"/>
                  </a:moveTo>
                  <a:lnTo>
                    <a:pt x="25426457" y="0"/>
                  </a:lnTo>
                  <a:lnTo>
                    <a:pt x="25426457" y="25426457"/>
                  </a:lnTo>
                  <a:lnTo>
                    <a:pt x="0" y="25426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9613335" y="-41235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3"/>
                </a:lnTo>
                <a:lnTo>
                  <a:pt x="0" y="19069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160" y="6362889"/>
            <a:ext cx="3695682" cy="4234636"/>
          </a:xfrm>
          <a:custGeom>
            <a:avLst/>
            <a:gdLst/>
            <a:ahLst/>
            <a:cxnLst/>
            <a:rect r="r" b="b" t="t" l="l"/>
            <a:pathLst>
              <a:path h="4234636" w="3695682">
                <a:moveTo>
                  <a:pt x="0" y="0"/>
                </a:moveTo>
                <a:lnTo>
                  <a:pt x="3695683" y="0"/>
                </a:lnTo>
                <a:lnTo>
                  <a:pt x="3695683" y="4234636"/>
                </a:lnTo>
                <a:lnTo>
                  <a:pt x="0" y="4234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450853">
            <a:off x="13939083" y="7928155"/>
            <a:ext cx="2189035" cy="2388828"/>
          </a:xfrm>
          <a:custGeom>
            <a:avLst/>
            <a:gdLst/>
            <a:ahLst/>
            <a:cxnLst/>
            <a:rect r="r" b="b" t="t" l="l"/>
            <a:pathLst>
              <a:path h="2388828" w="2189035">
                <a:moveTo>
                  <a:pt x="2189035" y="0"/>
                </a:moveTo>
                <a:lnTo>
                  <a:pt x="0" y="0"/>
                </a:lnTo>
                <a:lnTo>
                  <a:pt x="0" y="2388828"/>
                </a:lnTo>
                <a:lnTo>
                  <a:pt x="2189035" y="2388828"/>
                </a:lnTo>
                <a:lnTo>
                  <a:pt x="218903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52602">
            <a:off x="8579971" y="7897087"/>
            <a:ext cx="674760" cy="1005740"/>
          </a:xfrm>
          <a:custGeom>
            <a:avLst/>
            <a:gdLst/>
            <a:ahLst/>
            <a:cxnLst/>
            <a:rect r="r" b="b" t="t" l="l"/>
            <a:pathLst>
              <a:path h="1005740" w="674760">
                <a:moveTo>
                  <a:pt x="0" y="0"/>
                </a:moveTo>
                <a:lnTo>
                  <a:pt x="674760" y="0"/>
                </a:lnTo>
                <a:lnTo>
                  <a:pt x="674760" y="1005740"/>
                </a:lnTo>
                <a:lnTo>
                  <a:pt x="0" y="1005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26777" y="374367"/>
            <a:ext cx="2757778" cy="1529314"/>
          </a:xfrm>
          <a:custGeom>
            <a:avLst/>
            <a:gdLst/>
            <a:ahLst/>
            <a:cxnLst/>
            <a:rect r="r" b="b" t="t" l="l"/>
            <a:pathLst>
              <a:path h="1529314" w="2757778">
                <a:moveTo>
                  <a:pt x="0" y="0"/>
                </a:moveTo>
                <a:lnTo>
                  <a:pt x="2757779" y="0"/>
                </a:lnTo>
                <a:lnTo>
                  <a:pt x="2757779" y="1529314"/>
                </a:lnTo>
                <a:lnTo>
                  <a:pt x="0" y="15293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25663">
            <a:off x="16426863" y="9163066"/>
            <a:ext cx="592377" cy="882946"/>
          </a:xfrm>
          <a:custGeom>
            <a:avLst/>
            <a:gdLst/>
            <a:ahLst/>
            <a:cxnLst/>
            <a:rect r="r" b="b" t="t" l="l"/>
            <a:pathLst>
              <a:path h="882946" w="592377">
                <a:moveTo>
                  <a:pt x="0" y="0"/>
                </a:moveTo>
                <a:lnTo>
                  <a:pt x="592377" y="0"/>
                </a:lnTo>
                <a:lnTo>
                  <a:pt x="592377" y="882946"/>
                </a:lnTo>
                <a:lnTo>
                  <a:pt x="0" y="882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44353" y="-610052"/>
            <a:ext cx="4599294" cy="2165849"/>
          </a:xfrm>
          <a:custGeom>
            <a:avLst/>
            <a:gdLst/>
            <a:ahLst/>
            <a:cxnLst/>
            <a:rect r="r" b="b" t="t" l="l"/>
            <a:pathLst>
              <a:path h="2165849" w="4599294">
                <a:moveTo>
                  <a:pt x="0" y="0"/>
                </a:moveTo>
                <a:lnTo>
                  <a:pt x="4599294" y="0"/>
                </a:lnTo>
                <a:lnTo>
                  <a:pt x="4599294" y="2165850"/>
                </a:lnTo>
                <a:lnTo>
                  <a:pt x="0" y="21658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36731" y="925781"/>
            <a:ext cx="5309735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Every drop counts!</a:t>
            </a:r>
          </a:p>
        </p:txBody>
      </p:sp>
      <p:sp>
        <p:nvSpPr>
          <p:cNvPr name="TextBox 15" id="15"/>
          <p:cNvSpPr txBox="true"/>
          <p:nvPr/>
        </p:nvSpPr>
        <p:spPr>
          <a:xfrm rot="507332">
            <a:off x="12458515" y="6419346"/>
            <a:ext cx="6039557" cy="263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03"/>
              </a:lnSpc>
            </a:pPr>
            <a:r>
              <a:rPr lang="en-US" sz="10603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6814" y="2149607"/>
            <a:ext cx="61101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i="true">
                <a:solidFill>
                  <a:srgbClr val="F1DB62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Recommendations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3160" y="3320729"/>
            <a:ext cx="9607446" cy="221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6744" indent="-343372" lvl="1">
              <a:lnSpc>
                <a:spcPts val="4453"/>
              </a:lnSpc>
              <a:buFont typeface="Arial"/>
              <a:buChar char="•"/>
            </a:pPr>
            <a:r>
              <a:rPr lang="en-US" sz="3180">
                <a:solidFill>
                  <a:srgbClr val="FAFAFA"/>
                </a:solidFill>
                <a:latin typeface="Sniglet"/>
                <a:ea typeface="Sniglet"/>
                <a:cs typeface="Sniglet"/>
                <a:sym typeface="Sniglet"/>
              </a:rPr>
              <a:t>C</a:t>
            </a:r>
            <a:r>
              <a:rPr lang="en-US" sz="3180">
                <a:solidFill>
                  <a:srgbClr val="FAFAFA"/>
                </a:solidFill>
                <a:latin typeface="Sniglet"/>
                <a:ea typeface="Sniglet"/>
                <a:cs typeface="Sniglet"/>
                <a:sym typeface="Sniglet"/>
              </a:rPr>
              <a:t>ollaborate with local NGOs for data collection</a:t>
            </a:r>
          </a:p>
          <a:p>
            <a:pPr algn="l" marL="686744" indent="-343372" lvl="1">
              <a:lnSpc>
                <a:spcPts val="4453"/>
              </a:lnSpc>
              <a:buFont typeface="Arial"/>
              <a:buChar char="•"/>
            </a:pPr>
            <a:r>
              <a:rPr lang="en-US" sz="3180">
                <a:solidFill>
                  <a:srgbClr val="FAFAFA"/>
                </a:solidFill>
                <a:latin typeface="Sniglet"/>
                <a:ea typeface="Sniglet"/>
                <a:cs typeface="Sniglet"/>
                <a:sym typeface="Sniglet"/>
              </a:rPr>
              <a:t>Combine mobile + satellite data for more context</a:t>
            </a:r>
          </a:p>
          <a:p>
            <a:pPr algn="l" marL="686744" indent="-343372" lvl="1">
              <a:lnSpc>
                <a:spcPts val="4453"/>
              </a:lnSpc>
              <a:buFont typeface="Arial"/>
              <a:buChar char="•"/>
            </a:pPr>
            <a:r>
              <a:rPr lang="en-US" sz="3180">
                <a:solidFill>
                  <a:srgbClr val="FAFAFA"/>
                </a:solidFill>
                <a:latin typeface="Sniglet"/>
                <a:ea typeface="Sniglet"/>
                <a:cs typeface="Sniglet"/>
                <a:sym typeface="Sniglet"/>
              </a:rPr>
              <a:t>Involve community feedback loops</a:t>
            </a:r>
          </a:p>
          <a:p>
            <a:pPr algn="l" marL="686744" indent="-343372" lvl="1">
              <a:lnSpc>
                <a:spcPts val="4453"/>
              </a:lnSpc>
              <a:buFont typeface="Arial"/>
              <a:buChar char="•"/>
            </a:pPr>
            <a:r>
              <a:rPr lang="en-US" sz="3180">
                <a:solidFill>
                  <a:srgbClr val="FAFAFA"/>
                </a:solidFill>
                <a:latin typeface="Sniglet"/>
                <a:ea typeface="Sniglet"/>
                <a:cs typeface="Sniglet"/>
                <a:sym typeface="Sniglet"/>
              </a:rPr>
              <a:t>Prioritize mobile-first deployment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677008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5690957" y="475484"/>
            <a:ext cx="4512895" cy="2502605"/>
          </a:xfrm>
          <a:custGeom>
            <a:avLst/>
            <a:gdLst/>
            <a:ahLst/>
            <a:cxnLst/>
            <a:rect r="r" b="b" t="t" l="l"/>
            <a:pathLst>
              <a:path h="2502605" w="4512895">
                <a:moveTo>
                  <a:pt x="4512895" y="0"/>
                </a:moveTo>
                <a:lnTo>
                  <a:pt x="0" y="0"/>
                </a:lnTo>
                <a:lnTo>
                  <a:pt x="0" y="2502605"/>
                </a:lnTo>
                <a:lnTo>
                  <a:pt x="4512895" y="2502605"/>
                </a:lnTo>
                <a:lnTo>
                  <a:pt x="45128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56378" y="8980585"/>
            <a:ext cx="5548483" cy="2612831"/>
          </a:xfrm>
          <a:custGeom>
            <a:avLst/>
            <a:gdLst/>
            <a:ahLst/>
            <a:cxnLst/>
            <a:rect r="r" b="b" t="t" l="l"/>
            <a:pathLst>
              <a:path h="2612831" w="5548483">
                <a:moveTo>
                  <a:pt x="0" y="0"/>
                </a:moveTo>
                <a:lnTo>
                  <a:pt x="5548483" y="0"/>
                </a:lnTo>
                <a:lnTo>
                  <a:pt x="5548483" y="2612830"/>
                </a:lnTo>
                <a:lnTo>
                  <a:pt x="0" y="26128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95507" y="-276622"/>
            <a:ext cx="3816378" cy="3802500"/>
          </a:xfrm>
          <a:custGeom>
            <a:avLst/>
            <a:gdLst/>
            <a:ahLst/>
            <a:cxnLst/>
            <a:rect r="r" b="b" t="t" l="l"/>
            <a:pathLst>
              <a:path h="3802500" w="3816378">
                <a:moveTo>
                  <a:pt x="0" y="0"/>
                </a:moveTo>
                <a:lnTo>
                  <a:pt x="3816377" y="0"/>
                </a:lnTo>
                <a:lnTo>
                  <a:pt x="3816377" y="3802500"/>
                </a:lnTo>
                <a:lnTo>
                  <a:pt x="0" y="3802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90957" y="3525878"/>
            <a:ext cx="865179" cy="1289563"/>
          </a:xfrm>
          <a:custGeom>
            <a:avLst/>
            <a:gdLst/>
            <a:ahLst/>
            <a:cxnLst/>
            <a:rect r="r" b="b" t="t" l="l"/>
            <a:pathLst>
              <a:path h="1289563" w="865179">
                <a:moveTo>
                  <a:pt x="0" y="0"/>
                </a:moveTo>
                <a:lnTo>
                  <a:pt x="865180" y="0"/>
                </a:lnTo>
                <a:lnTo>
                  <a:pt x="865180" y="1289563"/>
                </a:lnTo>
                <a:lnTo>
                  <a:pt x="0" y="1289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96394" y="6229988"/>
            <a:ext cx="925812" cy="3182478"/>
          </a:xfrm>
          <a:custGeom>
            <a:avLst/>
            <a:gdLst/>
            <a:ahLst/>
            <a:cxnLst/>
            <a:rect r="r" b="b" t="t" l="l"/>
            <a:pathLst>
              <a:path h="3182478" w="925812">
                <a:moveTo>
                  <a:pt x="0" y="0"/>
                </a:moveTo>
                <a:lnTo>
                  <a:pt x="925812" y="0"/>
                </a:lnTo>
                <a:lnTo>
                  <a:pt x="925812" y="3182478"/>
                </a:lnTo>
                <a:lnTo>
                  <a:pt x="0" y="31824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04863" y="497151"/>
            <a:ext cx="10787248" cy="107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790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0870" y="1726787"/>
            <a:ext cx="12537498" cy="633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0"/>
              </a:lnSpc>
            </a:pPr>
            <a:r>
              <a:rPr lang="en-US" sz="324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💧 Background:</a:t>
            </a:r>
          </a:p>
          <a:p>
            <a:pPr algn="ctr">
              <a:lnSpc>
                <a:spcPts val="3890"/>
              </a:lnSpc>
            </a:pPr>
            <a:r>
              <a:rPr lang="en-US" sz="324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24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Clean water is a fundamental human right, yet over 2 billion people worldwide still lack access to safely managed drinking water.</a:t>
            </a:r>
          </a:p>
          <a:p>
            <a:pPr algn="ctr">
              <a:lnSpc>
                <a:spcPts val="3890"/>
              </a:lnSpc>
            </a:pPr>
          </a:p>
          <a:p>
            <a:pPr algn="ctr">
              <a:lnSpc>
                <a:spcPts val="3890"/>
              </a:lnSpc>
            </a:pPr>
            <a:r>
              <a:rPr lang="en-US" sz="324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Project Goal:</a:t>
            </a:r>
          </a:p>
          <a:p>
            <a:pPr algn="ctr">
              <a:lnSpc>
                <a:spcPts val="3890"/>
              </a:lnSpc>
            </a:pPr>
            <a:r>
              <a:rPr lang="en-US" sz="324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Develop a machine learning model that predicts contamination risk in rural water points using environmental and infrastructure data, reducing reliance on costly and time-consuming laboratory testing.</a:t>
            </a:r>
          </a:p>
          <a:p>
            <a:pPr algn="ctr">
              <a:lnSpc>
                <a:spcPts val="3890"/>
              </a:lnSpc>
            </a:pPr>
          </a:p>
          <a:p>
            <a:pPr algn="ctr">
              <a:lnSpc>
                <a:spcPts val="3890"/>
              </a:lnSpc>
            </a:pPr>
            <a:r>
              <a:rPr lang="en-US" sz="324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🌍Impact:</a:t>
            </a:r>
          </a:p>
          <a:p>
            <a:pPr algn="ctr">
              <a:lnSpc>
                <a:spcPts val="3890"/>
              </a:lnSpc>
            </a:pPr>
            <a:r>
              <a:rPr lang="en-US" sz="324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Enable NGOs and governments to take proactive action, preventing public health crises and improving access to safe water.</a:t>
            </a:r>
          </a:p>
          <a:p>
            <a:pPr algn="ctr">
              <a:lnSpc>
                <a:spcPts val="3890"/>
              </a:lnSpc>
            </a:pPr>
            <a:r>
              <a:rPr lang="en-US" sz="324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83695" y="2955156"/>
            <a:ext cx="14270868" cy="6303144"/>
            <a:chOff x="0" y="0"/>
            <a:chExt cx="776881" cy="3431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6881" cy="343132"/>
            </a:xfrm>
            <a:custGeom>
              <a:avLst/>
              <a:gdLst/>
              <a:ahLst/>
              <a:cxnLst/>
              <a:rect r="r" b="b" t="t" l="l"/>
              <a:pathLst>
                <a:path h="343132" w="776881">
                  <a:moveTo>
                    <a:pt x="14105" y="0"/>
                  </a:moveTo>
                  <a:lnTo>
                    <a:pt x="762776" y="0"/>
                  </a:lnTo>
                  <a:cubicBezTo>
                    <a:pt x="766517" y="0"/>
                    <a:pt x="770105" y="1486"/>
                    <a:pt x="772750" y="4131"/>
                  </a:cubicBezTo>
                  <a:cubicBezTo>
                    <a:pt x="775395" y="6776"/>
                    <a:pt x="776881" y="10364"/>
                    <a:pt x="776881" y="14105"/>
                  </a:cubicBezTo>
                  <a:lnTo>
                    <a:pt x="776881" y="329027"/>
                  </a:lnTo>
                  <a:cubicBezTo>
                    <a:pt x="776881" y="332768"/>
                    <a:pt x="775395" y="336356"/>
                    <a:pt x="772750" y="339001"/>
                  </a:cubicBezTo>
                  <a:cubicBezTo>
                    <a:pt x="770105" y="341646"/>
                    <a:pt x="766517" y="343132"/>
                    <a:pt x="762776" y="343132"/>
                  </a:cubicBezTo>
                  <a:lnTo>
                    <a:pt x="14105" y="343132"/>
                  </a:lnTo>
                  <a:cubicBezTo>
                    <a:pt x="10364" y="343132"/>
                    <a:pt x="6776" y="341646"/>
                    <a:pt x="4131" y="339001"/>
                  </a:cubicBezTo>
                  <a:cubicBezTo>
                    <a:pt x="1486" y="336356"/>
                    <a:pt x="0" y="332768"/>
                    <a:pt x="0" y="329027"/>
                  </a:cubicBezTo>
                  <a:lnTo>
                    <a:pt x="0" y="14105"/>
                  </a:lnTo>
                  <a:cubicBezTo>
                    <a:pt x="0" y="10364"/>
                    <a:pt x="1486" y="6776"/>
                    <a:pt x="4131" y="4131"/>
                  </a:cubicBezTo>
                  <a:cubicBezTo>
                    <a:pt x="6776" y="1486"/>
                    <a:pt x="10364" y="0"/>
                    <a:pt x="1410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1459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76881" cy="38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027292">
            <a:off x="13722894" y="-122895"/>
            <a:ext cx="4092364" cy="4850863"/>
          </a:xfrm>
          <a:custGeom>
            <a:avLst/>
            <a:gdLst/>
            <a:ahLst/>
            <a:cxnLst/>
            <a:rect r="r" b="b" t="t" l="l"/>
            <a:pathLst>
              <a:path h="4850863" w="4092364">
                <a:moveTo>
                  <a:pt x="0" y="0"/>
                </a:moveTo>
                <a:lnTo>
                  <a:pt x="4092365" y="0"/>
                </a:lnTo>
                <a:lnTo>
                  <a:pt x="4092365" y="4850863"/>
                </a:lnTo>
                <a:lnTo>
                  <a:pt x="0" y="485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88842" y="4897344"/>
            <a:ext cx="456177" cy="679938"/>
          </a:xfrm>
          <a:custGeom>
            <a:avLst/>
            <a:gdLst/>
            <a:ahLst/>
            <a:cxnLst/>
            <a:rect r="r" b="b" t="t" l="l"/>
            <a:pathLst>
              <a:path h="679938" w="456177">
                <a:moveTo>
                  <a:pt x="0" y="0"/>
                </a:moveTo>
                <a:lnTo>
                  <a:pt x="456177" y="0"/>
                </a:lnTo>
                <a:lnTo>
                  <a:pt x="456177" y="679939"/>
                </a:lnTo>
                <a:lnTo>
                  <a:pt x="0" y="67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88842" y="7817709"/>
            <a:ext cx="456177" cy="679938"/>
          </a:xfrm>
          <a:custGeom>
            <a:avLst/>
            <a:gdLst/>
            <a:ahLst/>
            <a:cxnLst/>
            <a:rect r="r" b="b" t="t" l="l"/>
            <a:pathLst>
              <a:path h="679938" w="456177">
                <a:moveTo>
                  <a:pt x="0" y="0"/>
                </a:moveTo>
                <a:lnTo>
                  <a:pt x="456177" y="0"/>
                </a:lnTo>
                <a:lnTo>
                  <a:pt x="456177" y="679939"/>
                </a:lnTo>
                <a:lnTo>
                  <a:pt x="0" y="67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88842" y="6419439"/>
            <a:ext cx="456177" cy="679938"/>
          </a:xfrm>
          <a:custGeom>
            <a:avLst/>
            <a:gdLst/>
            <a:ahLst/>
            <a:cxnLst/>
            <a:rect r="r" b="b" t="t" l="l"/>
            <a:pathLst>
              <a:path h="679938" w="456177">
                <a:moveTo>
                  <a:pt x="0" y="0"/>
                </a:moveTo>
                <a:lnTo>
                  <a:pt x="456177" y="0"/>
                </a:lnTo>
                <a:lnTo>
                  <a:pt x="456177" y="679939"/>
                </a:lnTo>
                <a:lnTo>
                  <a:pt x="0" y="67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18574" y="4776304"/>
            <a:ext cx="456177" cy="679938"/>
          </a:xfrm>
          <a:custGeom>
            <a:avLst/>
            <a:gdLst/>
            <a:ahLst/>
            <a:cxnLst/>
            <a:rect r="r" b="b" t="t" l="l"/>
            <a:pathLst>
              <a:path h="679938" w="456177">
                <a:moveTo>
                  <a:pt x="0" y="0"/>
                </a:moveTo>
                <a:lnTo>
                  <a:pt x="456177" y="0"/>
                </a:lnTo>
                <a:lnTo>
                  <a:pt x="456177" y="679938"/>
                </a:lnTo>
                <a:lnTo>
                  <a:pt x="0" y="679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18574" y="6188040"/>
            <a:ext cx="456177" cy="679938"/>
          </a:xfrm>
          <a:custGeom>
            <a:avLst/>
            <a:gdLst/>
            <a:ahLst/>
            <a:cxnLst/>
            <a:rect r="r" b="b" t="t" l="l"/>
            <a:pathLst>
              <a:path h="679938" w="456177">
                <a:moveTo>
                  <a:pt x="0" y="0"/>
                </a:moveTo>
                <a:lnTo>
                  <a:pt x="456177" y="0"/>
                </a:lnTo>
                <a:lnTo>
                  <a:pt x="456177" y="679938"/>
                </a:lnTo>
                <a:lnTo>
                  <a:pt x="0" y="679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463167" y="5912961"/>
            <a:ext cx="4505819" cy="4489434"/>
          </a:xfrm>
          <a:custGeom>
            <a:avLst/>
            <a:gdLst/>
            <a:ahLst/>
            <a:cxnLst/>
            <a:rect r="r" b="b" t="t" l="l"/>
            <a:pathLst>
              <a:path h="4489434" w="4505819">
                <a:moveTo>
                  <a:pt x="0" y="0"/>
                </a:moveTo>
                <a:lnTo>
                  <a:pt x="4505819" y="0"/>
                </a:lnTo>
                <a:lnTo>
                  <a:pt x="4505819" y="4489435"/>
                </a:lnTo>
                <a:lnTo>
                  <a:pt x="0" y="44894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12519" y="6336499"/>
            <a:ext cx="4806055" cy="105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>
                <a:solidFill>
                  <a:srgbClr val="135977"/>
                </a:solidFill>
                <a:latin typeface="Sniglet"/>
                <a:ea typeface="Sniglet"/>
                <a:cs typeface="Sniglet"/>
                <a:sym typeface="Sniglet"/>
              </a:rPr>
              <a:t>Build and validate a contamination risk prediction model.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2519" y="7734769"/>
            <a:ext cx="3989927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>
                <a:solidFill>
                  <a:srgbClr val="135977"/>
                </a:solidFill>
                <a:latin typeface="Sniglet"/>
                <a:ea typeface="Sniglet"/>
                <a:cs typeface="Sniglet"/>
                <a:sym typeface="Sniglet"/>
              </a:rPr>
              <a:t>Integrate NLP for early-warning signals.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6226" y="4693363"/>
            <a:ext cx="4195848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>
                <a:solidFill>
                  <a:srgbClr val="135977"/>
                </a:solidFill>
                <a:latin typeface="Sniglet"/>
                <a:ea typeface="Sniglet"/>
                <a:cs typeface="Sniglet"/>
                <a:sym typeface="Sniglet"/>
              </a:rPr>
              <a:t>Develop a dashboard or app for actionable insights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79665" y="6091633"/>
            <a:ext cx="3867348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>
                <a:solidFill>
                  <a:srgbClr val="135977"/>
                </a:solidFill>
                <a:latin typeface="Sniglet"/>
                <a:ea typeface="Sniglet"/>
                <a:cs typeface="Sniglet"/>
                <a:sym typeface="Sniglet"/>
              </a:rPr>
              <a:t>Enable actionable intervention planning.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04830" y="1482591"/>
            <a:ext cx="9395232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OBJECTIVES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12519" y="3644734"/>
            <a:ext cx="4806055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300" u="sng">
                <a:solidFill>
                  <a:srgbClr val="35C9AC"/>
                </a:solidFill>
                <a:latin typeface="Sniglet"/>
                <a:ea typeface="Sniglet"/>
                <a:cs typeface="Sniglet"/>
                <a:sym typeface="Sniglet"/>
              </a:rPr>
              <a:t>WHAT WE AIM TO ACHIEVE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28769" y="4727653"/>
            <a:ext cx="4806055" cy="140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>
                <a:solidFill>
                  <a:srgbClr val="135977"/>
                </a:solidFill>
                <a:latin typeface="Sniglet"/>
                <a:ea typeface="Sniglet"/>
                <a:cs typeface="Sniglet"/>
                <a:sym typeface="Sniglet"/>
              </a:rPr>
              <a:t>Collect and preprocess geospatial, weather, and textual data for Kenyan rural communities.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764138" y="8497648"/>
            <a:ext cx="777082" cy="1158253"/>
          </a:xfrm>
          <a:custGeom>
            <a:avLst/>
            <a:gdLst/>
            <a:ahLst/>
            <a:cxnLst/>
            <a:rect r="r" b="b" t="t" l="l"/>
            <a:pathLst>
              <a:path h="1158253" w="777082">
                <a:moveTo>
                  <a:pt x="0" y="0"/>
                </a:moveTo>
                <a:lnTo>
                  <a:pt x="777082" y="0"/>
                </a:lnTo>
                <a:lnTo>
                  <a:pt x="777082" y="1158252"/>
                </a:lnTo>
                <a:lnTo>
                  <a:pt x="0" y="1158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47331" y="641672"/>
            <a:ext cx="1192618" cy="1777615"/>
          </a:xfrm>
          <a:custGeom>
            <a:avLst/>
            <a:gdLst/>
            <a:ahLst/>
            <a:cxnLst/>
            <a:rect r="r" b="b" t="t" l="l"/>
            <a:pathLst>
              <a:path h="1777615" w="1192618">
                <a:moveTo>
                  <a:pt x="0" y="0"/>
                </a:moveTo>
                <a:lnTo>
                  <a:pt x="1192618" y="0"/>
                </a:lnTo>
                <a:lnTo>
                  <a:pt x="1192618" y="1777614"/>
                </a:lnTo>
                <a:lnTo>
                  <a:pt x="0" y="17776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677008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065677" y="3736756"/>
            <a:ext cx="5223873" cy="5330483"/>
          </a:xfrm>
          <a:custGeom>
            <a:avLst/>
            <a:gdLst/>
            <a:ahLst/>
            <a:cxnLst/>
            <a:rect r="r" b="b" t="t" l="l"/>
            <a:pathLst>
              <a:path h="5330483" w="5223873">
                <a:moveTo>
                  <a:pt x="0" y="0"/>
                </a:moveTo>
                <a:lnTo>
                  <a:pt x="5223874" y="0"/>
                </a:lnTo>
                <a:lnTo>
                  <a:pt x="5223874" y="5330483"/>
                </a:lnTo>
                <a:lnTo>
                  <a:pt x="0" y="5330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92613" y="183422"/>
            <a:ext cx="1193876" cy="2585165"/>
          </a:xfrm>
          <a:custGeom>
            <a:avLst/>
            <a:gdLst/>
            <a:ahLst/>
            <a:cxnLst/>
            <a:rect r="r" b="b" t="t" l="l"/>
            <a:pathLst>
              <a:path h="2585165" w="1193876">
                <a:moveTo>
                  <a:pt x="0" y="0"/>
                </a:moveTo>
                <a:lnTo>
                  <a:pt x="1193876" y="0"/>
                </a:lnTo>
                <a:lnTo>
                  <a:pt x="1193876" y="2585165"/>
                </a:lnTo>
                <a:lnTo>
                  <a:pt x="0" y="2585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1946113"/>
            <a:ext cx="748259" cy="1115292"/>
          </a:xfrm>
          <a:custGeom>
            <a:avLst/>
            <a:gdLst/>
            <a:ahLst/>
            <a:cxnLst/>
            <a:rect r="r" b="b" t="t" l="l"/>
            <a:pathLst>
              <a:path h="1115292" w="748259">
                <a:moveTo>
                  <a:pt x="0" y="0"/>
                </a:moveTo>
                <a:lnTo>
                  <a:pt x="748259" y="0"/>
                </a:lnTo>
                <a:lnTo>
                  <a:pt x="748259" y="1115292"/>
                </a:lnTo>
                <a:lnTo>
                  <a:pt x="0" y="11152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9892259" y="469508"/>
            <a:ext cx="482044" cy="718494"/>
          </a:xfrm>
          <a:custGeom>
            <a:avLst/>
            <a:gdLst/>
            <a:ahLst/>
            <a:cxnLst/>
            <a:rect r="r" b="b" t="t" l="l"/>
            <a:pathLst>
              <a:path h="718494" w="482044">
                <a:moveTo>
                  <a:pt x="482044" y="0"/>
                </a:moveTo>
                <a:lnTo>
                  <a:pt x="0" y="0"/>
                </a:lnTo>
                <a:lnTo>
                  <a:pt x="0" y="718494"/>
                </a:lnTo>
                <a:lnTo>
                  <a:pt x="482044" y="718494"/>
                </a:lnTo>
                <a:lnTo>
                  <a:pt x="48204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11521" y="1028700"/>
            <a:ext cx="865179" cy="1289563"/>
          </a:xfrm>
          <a:custGeom>
            <a:avLst/>
            <a:gdLst/>
            <a:ahLst/>
            <a:cxnLst/>
            <a:rect r="r" b="b" t="t" l="l"/>
            <a:pathLst>
              <a:path h="1289563" w="865179">
                <a:moveTo>
                  <a:pt x="0" y="0"/>
                </a:moveTo>
                <a:lnTo>
                  <a:pt x="865180" y="0"/>
                </a:lnTo>
                <a:lnTo>
                  <a:pt x="865180" y="1289563"/>
                </a:lnTo>
                <a:lnTo>
                  <a:pt x="0" y="1289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8990" y="9067239"/>
            <a:ext cx="4599294" cy="2165849"/>
          </a:xfrm>
          <a:custGeom>
            <a:avLst/>
            <a:gdLst/>
            <a:ahLst/>
            <a:cxnLst/>
            <a:rect r="r" b="b" t="t" l="l"/>
            <a:pathLst>
              <a:path h="2165849" w="4599294">
                <a:moveTo>
                  <a:pt x="0" y="0"/>
                </a:moveTo>
                <a:lnTo>
                  <a:pt x="4599294" y="0"/>
                </a:lnTo>
                <a:lnTo>
                  <a:pt x="4599294" y="2165849"/>
                </a:lnTo>
                <a:lnTo>
                  <a:pt x="0" y="2165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78990" y="538560"/>
            <a:ext cx="6079336" cy="104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774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Data Sources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4144" y="1984134"/>
            <a:ext cx="7455079" cy="688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➢ GEMS/UNEP Water Quality Monitoring (GEMStat)</a:t>
            </a:r>
          </a:p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➢ WPDx Kenya– Water Point Metadata</a:t>
            </a:r>
          </a:p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➢ Remote sensing - GEE (Google Earth Engine) - vegetation indices (population, temperature,ndvi,chirps)</a:t>
            </a:r>
          </a:p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➢ World Bank WASH Infrastructure Data</a:t>
            </a:r>
          </a:p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➢ NGO field reports (simulated or public reports)</a:t>
            </a:r>
          </a:p>
          <a:p>
            <a:pPr algn="l">
              <a:lnSpc>
                <a:spcPts val="4950"/>
              </a:lnSpc>
            </a:pPr>
          </a:p>
          <a:p>
            <a:pPr algn="l">
              <a:lnSpc>
                <a:spcPts val="495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677008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3494111" cy="1645409"/>
          </a:xfrm>
          <a:custGeom>
            <a:avLst/>
            <a:gdLst/>
            <a:ahLst/>
            <a:cxnLst/>
            <a:rect r="r" b="b" t="t" l="l"/>
            <a:pathLst>
              <a:path h="1645409" w="3494111">
                <a:moveTo>
                  <a:pt x="0" y="0"/>
                </a:moveTo>
                <a:lnTo>
                  <a:pt x="3494111" y="0"/>
                </a:lnTo>
                <a:lnTo>
                  <a:pt x="3494111" y="1645409"/>
                </a:lnTo>
                <a:lnTo>
                  <a:pt x="0" y="164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53914" y="8644409"/>
            <a:ext cx="4684182" cy="936836"/>
          </a:xfrm>
          <a:custGeom>
            <a:avLst/>
            <a:gdLst/>
            <a:ahLst/>
            <a:cxnLst/>
            <a:rect r="r" b="b" t="t" l="l"/>
            <a:pathLst>
              <a:path h="936836" w="4684182">
                <a:moveTo>
                  <a:pt x="0" y="0"/>
                </a:moveTo>
                <a:lnTo>
                  <a:pt x="4684182" y="0"/>
                </a:lnTo>
                <a:lnTo>
                  <a:pt x="4684182" y="936837"/>
                </a:lnTo>
                <a:lnTo>
                  <a:pt x="0" y="936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08603" y="8644409"/>
            <a:ext cx="4684182" cy="936836"/>
          </a:xfrm>
          <a:custGeom>
            <a:avLst/>
            <a:gdLst/>
            <a:ahLst/>
            <a:cxnLst/>
            <a:rect r="r" b="b" t="t" l="l"/>
            <a:pathLst>
              <a:path h="936836" w="4684182">
                <a:moveTo>
                  <a:pt x="0" y="0"/>
                </a:moveTo>
                <a:lnTo>
                  <a:pt x="4684182" y="0"/>
                </a:lnTo>
                <a:lnTo>
                  <a:pt x="4684182" y="936837"/>
                </a:lnTo>
                <a:lnTo>
                  <a:pt x="0" y="936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6663" y="594051"/>
            <a:ext cx="4512895" cy="2502605"/>
          </a:xfrm>
          <a:custGeom>
            <a:avLst/>
            <a:gdLst/>
            <a:ahLst/>
            <a:cxnLst/>
            <a:rect r="r" b="b" t="t" l="l"/>
            <a:pathLst>
              <a:path h="2502605" w="4512895">
                <a:moveTo>
                  <a:pt x="0" y="0"/>
                </a:moveTo>
                <a:lnTo>
                  <a:pt x="4512894" y="0"/>
                </a:lnTo>
                <a:lnTo>
                  <a:pt x="4512894" y="2502605"/>
                </a:lnTo>
                <a:lnTo>
                  <a:pt x="0" y="2502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1750223" y="1928632"/>
            <a:ext cx="4133503" cy="826701"/>
          </a:xfrm>
          <a:custGeom>
            <a:avLst/>
            <a:gdLst/>
            <a:ahLst/>
            <a:cxnLst/>
            <a:rect r="r" b="b" t="t" l="l"/>
            <a:pathLst>
              <a:path h="826701" w="4133503">
                <a:moveTo>
                  <a:pt x="4133503" y="0"/>
                </a:moveTo>
                <a:lnTo>
                  <a:pt x="0" y="0"/>
                </a:lnTo>
                <a:lnTo>
                  <a:pt x="0" y="826701"/>
                </a:lnTo>
                <a:lnTo>
                  <a:pt x="4133503" y="826701"/>
                </a:lnTo>
                <a:lnTo>
                  <a:pt x="413350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53997" y="444580"/>
            <a:ext cx="7199833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Modeling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23932" y="1330928"/>
            <a:ext cx="11435368" cy="7135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</a:pPr>
            <a:r>
              <a:rPr lang="en-US" sz="314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WPDx attributes merged with environmental variables from Google Earth Engine. (WPDx+GEE)</a:t>
            </a:r>
          </a:p>
          <a:p>
            <a:pPr algn="l">
              <a:lnSpc>
                <a:spcPts val="4721"/>
              </a:lnSpc>
            </a:pPr>
            <a:r>
              <a:rPr lang="en-US" sz="314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➢ Structured Data Models:</a:t>
            </a:r>
          </a:p>
          <a:p>
            <a:pPr algn="l" marL="679555" indent="-339778" lvl="1">
              <a:lnSpc>
                <a:spcPts val="4721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Logistic Regression</a:t>
            </a:r>
          </a:p>
          <a:p>
            <a:pPr algn="l" marL="679555" indent="-339778" lvl="1">
              <a:lnSpc>
                <a:spcPts val="4721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Random Forest</a:t>
            </a:r>
          </a:p>
          <a:p>
            <a:pPr algn="l" marL="679555" indent="-339778" lvl="1">
              <a:lnSpc>
                <a:spcPts val="4721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XGBoost</a:t>
            </a:r>
          </a:p>
          <a:p>
            <a:pPr algn="l" marL="679555" indent="-339778" lvl="1">
              <a:lnSpc>
                <a:spcPts val="4721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LightGBM</a:t>
            </a:r>
          </a:p>
          <a:p>
            <a:pPr algn="l">
              <a:lnSpc>
                <a:spcPts val="4721"/>
              </a:lnSpc>
            </a:pPr>
            <a:r>
              <a:rPr lang="en-US" sz="314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➢ NLP Models:</a:t>
            </a:r>
          </a:p>
          <a:p>
            <a:pPr algn="l" marL="679555" indent="-339778" lvl="1">
              <a:lnSpc>
                <a:spcPts val="4721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TF-IDF + SVM</a:t>
            </a:r>
          </a:p>
          <a:p>
            <a:pPr algn="l" marL="679555" indent="-339778" lvl="1">
              <a:lnSpc>
                <a:spcPts val="4721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Fine-tuned DistilBERT</a:t>
            </a:r>
          </a:p>
          <a:p>
            <a:pPr algn="l">
              <a:lnSpc>
                <a:spcPts val="4721"/>
              </a:lnSpc>
            </a:pPr>
            <a:r>
              <a:rPr lang="en-US" sz="3147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➢ Interpretability: SHAP and LIME for feature impact analysis</a:t>
            </a:r>
          </a:p>
          <a:p>
            <a:pPr algn="l">
              <a:lnSpc>
                <a:spcPts val="5395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155771" y="3721867"/>
            <a:ext cx="953787" cy="1421633"/>
          </a:xfrm>
          <a:custGeom>
            <a:avLst/>
            <a:gdLst/>
            <a:ahLst/>
            <a:cxnLst/>
            <a:rect r="r" b="b" t="t" l="l"/>
            <a:pathLst>
              <a:path h="1421633" w="953787">
                <a:moveTo>
                  <a:pt x="0" y="0"/>
                </a:moveTo>
                <a:lnTo>
                  <a:pt x="953786" y="0"/>
                </a:lnTo>
                <a:lnTo>
                  <a:pt x="953786" y="1421633"/>
                </a:lnTo>
                <a:lnTo>
                  <a:pt x="0" y="1421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83280" y="7072394"/>
            <a:ext cx="1054679" cy="1572015"/>
          </a:xfrm>
          <a:custGeom>
            <a:avLst/>
            <a:gdLst/>
            <a:ahLst/>
            <a:cxnLst/>
            <a:rect r="r" b="b" t="t" l="l"/>
            <a:pathLst>
              <a:path h="1572015" w="1054679">
                <a:moveTo>
                  <a:pt x="0" y="0"/>
                </a:moveTo>
                <a:lnTo>
                  <a:pt x="1054680" y="0"/>
                </a:lnTo>
                <a:lnTo>
                  <a:pt x="1054680" y="1572015"/>
                </a:lnTo>
                <a:lnTo>
                  <a:pt x="0" y="15720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677008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8326820"/>
            <a:ext cx="3494111" cy="1645409"/>
          </a:xfrm>
          <a:custGeom>
            <a:avLst/>
            <a:gdLst/>
            <a:ahLst/>
            <a:cxnLst/>
            <a:rect r="r" b="b" t="t" l="l"/>
            <a:pathLst>
              <a:path h="1645409" w="3494111">
                <a:moveTo>
                  <a:pt x="0" y="0"/>
                </a:moveTo>
                <a:lnTo>
                  <a:pt x="3494111" y="0"/>
                </a:lnTo>
                <a:lnTo>
                  <a:pt x="3494111" y="1645409"/>
                </a:lnTo>
                <a:lnTo>
                  <a:pt x="0" y="164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6663" y="594051"/>
            <a:ext cx="4512895" cy="2502605"/>
          </a:xfrm>
          <a:custGeom>
            <a:avLst/>
            <a:gdLst/>
            <a:ahLst/>
            <a:cxnLst/>
            <a:rect r="r" b="b" t="t" l="l"/>
            <a:pathLst>
              <a:path h="2502605" w="4512895">
                <a:moveTo>
                  <a:pt x="0" y="0"/>
                </a:moveTo>
                <a:lnTo>
                  <a:pt x="4512894" y="0"/>
                </a:lnTo>
                <a:lnTo>
                  <a:pt x="4512894" y="2502605"/>
                </a:lnTo>
                <a:lnTo>
                  <a:pt x="0" y="250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750223" y="1928632"/>
            <a:ext cx="4133503" cy="826701"/>
          </a:xfrm>
          <a:custGeom>
            <a:avLst/>
            <a:gdLst/>
            <a:ahLst/>
            <a:cxnLst/>
            <a:rect r="r" b="b" t="t" l="l"/>
            <a:pathLst>
              <a:path h="826701" w="4133503">
                <a:moveTo>
                  <a:pt x="4133503" y="0"/>
                </a:moveTo>
                <a:lnTo>
                  <a:pt x="0" y="0"/>
                </a:lnTo>
                <a:lnTo>
                  <a:pt x="0" y="826701"/>
                </a:lnTo>
                <a:lnTo>
                  <a:pt x="4133503" y="826701"/>
                </a:lnTo>
                <a:lnTo>
                  <a:pt x="413350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53997" y="1167267"/>
            <a:ext cx="7199833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XGBoost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03085" y="2062238"/>
            <a:ext cx="10416762" cy="4394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7201" indent="-423601" lvl="1">
              <a:lnSpc>
                <a:spcPts val="5886"/>
              </a:lnSpc>
              <a:buFont typeface="Arial"/>
              <a:buChar char="•"/>
            </a:pPr>
            <a:r>
              <a:rPr lang="en-US" sz="3924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Risk score based on population, water pressure, and surface temp</a:t>
            </a:r>
          </a:p>
          <a:p>
            <a:pPr algn="l" marL="847201" indent="-423601" lvl="1">
              <a:lnSpc>
                <a:spcPts val="5886"/>
              </a:lnSpc>
              <a:buFont typeface="Arial"/>
              <a:buChar char="•"/>
            </a:pPr>
            <a:r>
              <a:rPr lang="en-US" sz="3924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Risk levels: 0 (Low) to 3 (High)</a:t>
            </a:r>
          </a:p>
          <a:p>
            <a:pPr algn="l" marL="847201" indent="-423601" lvl="1">
              <a:lnSpc>
                <a:spcPts val="5886"/>
              </a:lnSpc>
              <a:buFont typeface="Arial"/>
              <a:buChar char="•"/>
            </a:pPr>
            <a:r>
              <a:rPr lang="en-US" sz="3924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</a:t>
            </a:r>
            <a:r>
              <a:rPr lang="en-US" sz="3924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alanced data using smart sampling</a:t>
            </a:r>
          </a:p>
          <a:p>
            <a:pPr algn="l" marL="847201" indent="-423601" lvl="1">
              <a:lnSpc>
                <a:spcPts val="5886"/>
              </a:lnSpc>
              <a:buFont typeface="Arial"/>
              <a:buChar char="•"/>
            </a:pPr>
            <a:r>
              <a:rPr lang="en-US" sz="3924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</a:t>
            </a:r>
            <a:r>
              <a:rPr lang="en-US" sz="3924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inal model: XGBoost—high accuracy</a:t>
            </a:r>
          </a:p>
          <a:p>
            <a:pPr algn="l">
              <a:lnSpc>
                <a:spcPts val="5886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632664" y="4432683"/>
            <a:ext cx="953787" cy="1421633"/>
          </a:xfrm>
          <a:custGeom>
            <a:avLst/>
            <a:gdLst/>
            <a:ahLst/>
            <a:cxnLst/>
            <a:rect r="r" b="b" t="t" l="l"/>
            <a:pathLst>
              <a:path h="1421633" w="953787">
                <a:moveTo>
                  <a:pt x="0" y="0"/>
                </a:moveTo>
                <a:lnTo>
                  <a:pt x="953787" y="0"/>
                </a:lnTo>
                <a:lnTo>
                  <a:pt x="953787" y="1421634"/>
                </a:lnTo>
                <a:lnTo>
                  <a:pt x="0" y="14216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77985" y="5854317"/>
            <a:ext cx="1054679" cy="1572015"/>
          </a:xfrm>
          <a:custGeom>
            <a:avLst/>
            <a:gdLst/>
            <a:ahLst/>
            <a:cxnLst/>
            <a:rect r="r" b="b" t="t" l="l"/>
            <a:pathLst>
              <a:path h="1572015" w="1054679">
                <a:moveTo>
                  <a:pt x="0" y="0"/>
                </a:moveTo>
                <a:lnTo>
                  <a:pt x="1054679" y="0"/>
                </a:lnTo>
                <a:lnTo>
                  <a:pt x="1054679" y="1572015"/>
                </a:lnTo>
                <a:lnTo>
                  <a:pt x="0" y="15720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677008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8326820"/>
            <a:ext cx="3494111" cy="1645409"/>
          </a:xfrm>
          <a:custGeom>
            <a:avLst/>
            <a:gdLst/>
            <a:ahLst/>
            <a:cxnLst/>
            <a:rect r="r" b="b" t="t" l="l"/>
            <a:pathLst>
              <a:path h="1645409" w="3494111">
                <a:moveTo>
                  <a:pt x="0" y="0"/>
                </a:moveTo>
                <a:lnTo>
                  <a:pt x="3494111" y="0"/>
                </a:lnTo>
                <a:lnTo>
                  <a:pt x="3494111" y="1645409"/>
                </a:lnTo>
                <a:lnTo>
                  <a:pt x="0" y="164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6663" y="594051"/>
            <a:ext cx="4512895" cy="2502605"/>
          </a:xfrm>
          <a:custGeom>
            <a:avLst/>
            <a:gdLst/>
            <a:ahLst/>
            <a:cxnLst/>
            <a:rect r="r" b="b" t="t" l="l"/>
            <a:pathLst>
              <a:path h="2502605" w="4512895">
                <a:moveTo>
                  <a:pt x="0" y="0"/>
                </a:moveTo>
                <a:lnTo>
                  <a:pt x="4512894" y="0"/>
                </a:lnTo>
                <a:lnTo>
                  <a:pt x="4512894" y="2502605"/>
                </a:lnTo>
                <a:lnTo>
                  <a:pt x="0" y="250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750223" y="1928632"/>
            <a:ext cx="4133503" cy="826701"/>
          </a:xfrm>
          <a:custGeom>
            <a:avLst/>
            <a:gdLst/>
            <a:ahLst/>
            <a:cxnLst/>
            <a:rect r="r" b="b" t="t" l="l"/>
            <a:pathLst>
              <a:path h="826701" w="4133503">
                <a:moveTo>
                  <a:pt x="4133503" y="0"/>
                </a:moveTo>
                <a:lnTo>
                  <a:pt x="0" y="0"/>
                </a:lnTo>
                <a:lnTo>
                  <a:pt x="0" y="826701"/>
                </a:lnTo>
                <a:lnTo>
                  <a:pt x="4133503" y="826701"/>
                </a:lnTo>
                <a:lnTo>
                  <a:pt x="413350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29028" y="1114425"/>
            <a:ext cx="8924055" cy="146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GEMS Dataset &amp; Isolation Forest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29775" y="2534754"/>
            <a:ext cx="11129525" cy="626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5170" indent="-452585" lvl="1">
              <a:lnSpc>
                <a:spcPts val="6288"/>
              </a:lnSpc>
              <a:buFont typeface="Arial"/>
              <a:buChar char="•"/>
            </a:pPr>
            <a:r>
              <a:rPr lang="en-US" sz="419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GEMS - enhancing our data quality.</a:t>
            </a:r>
          </a:p>
          <a:p>
            <a:pPr algn="l" marL="905170" indent="-452585" lvl="1">
              <a:lnSpc>
                <a:spcPts val="6288"/>
              </a:lnSpc>
              <a:buFont typeface="Arial"/>
              <a:buChar char="•"/>
            </a:pPr>
            <a:r>
              <a:rPr lang="en-US" sz="419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Maintained the XGBoost model while adding GEMS to include chemical accuracy</a:t>
            </a:r>
          </a:p>
          <a:p>
            <a:pPr algn="l" marL="905170" indent="-452585" lvl="1">
              <a:lnSpc>
                <a:spcPts val="6288"/>
              </a:lnSpc>
              <a:buFont typeface="Arial"/>
              <a:buChar char="•"/>
            </a:pPr>
            <a:r>
              <a:rPr lang="en-US" sz="419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Trained an Isolation Forest: pH, temperature, conductivity.</a:t>
            </a:r>
          </a:p>
          <a:p>
            <a:pPr algn="l" marL="905170" indent="-452585" lvl="1">
              <a:lnSpc>
                <a:spcPts val="6288"/>
              </a:lnSpc>
              <a:buFont typeface="Arial"/>
              <a:buChar char="•"/>
            </a:pPr>
            <a:r>
              <a:rPr lang="en-US" sz="419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Enabled real-time anomaly detection even without expensive lab testing.</a:t>
            </a:r>
          </a:p>
          <a:p>
            <a:pPr algn="l">
              <a:lnSpc>
                <a:spcPts val="6288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632664" y="4432683"/>
            <a:ext cx="953787" cy="1421633"/>
          </a:xfrm>
          <a:custGeom>
            <a:avLst/>
            <a:gdLst/>
            <a:ahLst/>
            <a:cxnLst/>
            <a:rect r="r" b="b" t="t" l="l"/>
            <a:pathLst>
              <a:path h="1421633" w="953787">
                <a:moveTo>
                  <a:pt x="0" y="0"/>
                </a:moveTo>
                <a:lnTo>
                  <a:pt x="953787" y="0"/>
                </a:lnTo>
                <a:lnTo>
                  <a:pt x="953787" y="1421634"/>
                </a:lnTo>
                <a:lnTo>
                  <a:pt x="0" y="14216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77985" y="5854317"/>
            <a:ext cx="1054679" cy="1572015"/>
          </a:xfrm>
          <a:custGeom>
            <a:avLst/>
            <a:gdLst/>
            <a:ahLst/>
            <a:cxnLst/>
            <a:rect r="r" b="b" t="t" l="l"/>
            <a:pathLst>
              <a:path h="1572015" w="1054679">
                <a:moveTo>
                  <a:pt x="0" y="0"/>
                </a:moveTo>
                <a:lnTo>
                  <a:pt x="1054679" y="0"/>
                </a:lnTo>
                <a:lnTo>
                  <a:pt x="1054679" y="1572015"/>
                </a:lnTo>
                <a:lnTo>
                  <a:pt x="0" y="15720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677008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62752" y="-276622"/>
            <a:ext cx="4512895" cy="2502605"/>
          </a:xfrm>
          <a:custGeom>
            <a:avLst/>
            <a:gdLst/>
            <a:ahLst/>
            <a:cxnLst/>
            <a:rect r="r" b="b" t="t" l="l"/>
            <a:pathLst>
              <a:path h="2502605" w="4512895">
                <a:moveTo>
                  <a:pt x="0" y="0"/>
                </a:moveTo>
                <a:lnTo>
                  <a:pt x="4512894" y="0"/>
                </a:lnTo>
                <a:lnTo>
                  <a:pt x="4512894" y="2502606"/>
                </a:lnTo>
                <a:lnTo>
                  <a:pt x="0" y="2502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53685" y="491165"/>
            <a:ext cx="10234315" cy="8677008"/>
          </a:xfrm>
          <a:custGeom>
            <a:avLst/>
            <a:gdLst/>
            <a:ahLst/>
            <a:cxnLst/>
            <a:rect r="r" b="b" t="t" l="l"/>
            <a:pathLst>
              <a:path h="8677008" w="10234315">
                <a:moveTo>
                  <a:pt x="0" y="0"/>
                </a:moveTo>
                <a:lnTo>
                  <a:pt x="10234315" y="0"/>
                </a:lnTo>
                <a:lnTo>
                  <a:pt x="10234315" y="8677008"/>
                </a:lnTo>
                <a:lnTo>
                  <a:pt x="0" y="8677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79" r="0" b="-87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8239" y="2623368"/>
            <a:ext cx="6840703" cy="139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5358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Model Performance</a:t>
            </a:r>
          </a:p>
          <a:p>
            <a:pPr algn="ctr">
              <a:lnSpc>
                <a:spcPts val="5358"/>
              </a:lnSpc>
            </a:pPr>
            <a:r>
              <a:rPr lang="en-US" sz="5358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XGBoost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534" y="3917829"/>
            <a:ext cx="7540973" cy="371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1992" indent="-430996" lvl="1">
              <a:lnSpc>
                <a:spcPts val="5988"/>
              </a:lnSpc>
              <a:buFont typeface="Arial"/>
              <a:buChar char="•"/>
            </a:pPr>
            <a:r>
              <a:rPr lang="en-US" sz="399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81% overall accuracy</a:t>
            </a:r>
          </a:p>
          <a:p>
            <a:pPr algn="l" marL="861992" indent="-430996" lvl="1">
              <a:lnSpc>
                <a:spcPts val="5988"/>
              </a:lnSpc>
              <a:buFont typeface="Arial"/>
              <a:buChar char="•"/>
            </a:pPr>
            <a:r>
              <a:rPr lang="en-US" sz="399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63% accuracy in predicting high-risk areas</a:t>
            </a:r>
          </a:p>
          <a:p>
            <a:pPr algn="l" marL="861992" indent="-430996" lvl="1">
              <a:lnSpc>
                <a:spcPts val="5988"/>
              </a:lnSpc>
              <a:buFont typeface="Arial"/>
              <a:buChar char="•"/>
            </a:pPr>
            <a:r>
              <a:rPr lang="en-US" sz="3992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Supports targeted interventions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s://www.canva.com/design/DAGt0CNsRGk/eKorkz80ahxVvUp0wq628A/edit"/>
          </p:cNvPr>
          <p:cNvSpPr/>
          <p:nvPr/>
        </p:nvSpPr>
        <p:spPr>
          <a:xfrm flipH="false" flipV="false" rot="0">
            <a:off x="-530061" y="-276622"/>
            <a:ext cx="19069843" cy="19069843"/>
          </a:xfrm>
          <a:custGeom>
            <a:avLst/>
            <a:gdLst/>
            <a:ahLst/>
            <a:cxnLst/>
            <a:rect r="r" b="b" t="t" l="l"/>
            <a:pathLst>
              <a:path h="19069843" w="19069843">
                <a:moveTo>
                  <a:pt x="0" y="0"/>
                </a:moveTo>
                <a:lnTo>
                  <a:pt x="19069843" y="0"/>
                </a:lnTo>
                <a:lnTo>
                  <a:pt x="19069843" y="19069844"/>
                </a:lnTo>
                <a:lnTo>
                  <a:pt x="0" y="1906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677008"/>
            <a:ext cx="18288000" cy="3566619"/>
            <a:chOff x="0" y="0"/>
            <a:chExt cx="4816593" cy="939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939357"/>
            </a:xfrm>
            <a:custGeom>
              <a:avLst/>
              <a:gdLst/>
              <a:ahLst/>
              <a:cxnLst/>
              <a:rect r="r" b="b" t="t" l="l"/>
              <a:pathLst>
                <a:path h="939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9357"/>
                  </a:lnTo>
                  <a:lnTo>
                    <a:pt x="0" y="939357"/>
                  </a:lnTo>
                  <a:close/>
                </a:path>
              </a:pathLst>
            </a:custGeom>
            <a:solidFill>
              <a:srgbClr val="35C9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77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62752" y="-276622"/>
            <a:ext cx="4512895" cy="2502605"/>
          </a:xfrm>
          <a:custGeom>
            <a:avLst/>
            <a:gdLst/>
            <a:ahLst/>
            <a:cxnLst/>
            <a:rect r="r" b="b" t="t" l="l"/>
            <a:pathLst>
              <a:path h="2502605" w="4512895">
                <a:moveTo>
                  <a:pt x="0" y="0"/>
                </a:moveTo>
                <a:lnTo>
                  <a:pt x="4512894" y="0"/>
                </a:lnTo>
                <a:lnTo>
                  <a:pt x="4512894" y="2502606"/>
                </a:lnTo>
                <a:lnTo>
                  <a:pt x="0" y="2502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50142" y="1818704"/>
            <a:ext cx="11437052" cy="8061016"/>
          </a:xfrm>
          <a:custGeom>
            <a:avLst/>
            <a:gdLst/>
            <a:ahLst/>
            <a:cxnLst/>
            <a:rect r="r" b="b" t="t" l="l"/>
            <a:pathLst>
              <a:path h="8061016" w="11437052">
                <a:moveTo>
                  <a:pt x="0" y="0"/>
                </a:moveTo>
                <a:lnTo>
                  <a:pt x="11437053" y="0"/>
                </a:lnTo>
                <a:lnTo>
                  <a:pt x="11437053" y="8061017"/>
                </a:lnTo>
                <a:lnTo>
                  <a:pt x="0" y="8061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18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79543" y="114300"/>
            <a:ext cx="8055455" cy="170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2"/>
              </a:lnSpc>
            </a:pPr>
            <a:r>
              <a:rPr lang="en-US" sz="6562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Model Performance</a:t>
            </a:r>
          </a:p>
          <a:p>
            <a:pPr algn="ctr">
              <a:lnSpc>
                <a:spcPts val="6562"/>
              </a:lnSpc>
            </a:pPr>
            <a:r>
              <a:rPr lang="en-US" sz="6562">
                <a:solidFill>
                  <a:srgbClr val="F1DB62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Isolation forest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DAGt0CNsRGk</dc:identifier>
  <dcterms:modified xsi:type="dcterms:W3CDTF">2011-08-01T06:04:30Z</dcterms:modified>
  <cp:revision>1</cp:revision>
  <dc:title>CleanWatAI</dc:title>
</cp:coreProperties>
</file>